
<file path=[Content_Types].xml><?xml version="1.0" encoding="utf-8"?>
<Types xmlns="http://schemas.openxmlformats.org/package/2006/content-types">
  <Default Extension="jpg" ContentType="image/jpeg"/>
  <Default Extension="m4a" ContentType="audio/mp4"/>
  <Default Extension="mkv" ContentType="video/unknown"/>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4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6" r:id="rId40"/>
    <p:sldId id="294" r:id="rId41"/>
    <p:sldId id="295" r:id="rId42"/>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66" d="100"/>
          <a:sy n="66" d="100"/>
        </p:scale>
        <p:origin x="955" y="67"/>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24b7c38e99c_0_6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24b7c38e99c_0_6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24b7c38e99c_0_6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24b7c38e99c_0_6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24b7c38e99c_0_6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24b7c38e99c_0_6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24b7c38e99c_0_7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24b7c38e99c_0_7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24b7c38e99c_0_7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24b7c38e99c_0_7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24b7c38e99c_0_7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24b7c38e99c_0_7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24b7c38e99c_0_5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24b7c38e99c_0_5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24b7c38e99c_0_7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g24b7c38e99c_0_7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24b7c38e99c_0_7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24b7c38e99c_0_7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24b7c38e99c_0_7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g24b7c38e99c_0_7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24b7c38e99c_0_4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24b7c38e99c_0_4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24b7c38e99c_0_7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24b7c38e99c_0_7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24b7c38e99c_0_7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24b7c38e99c_0_7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24b7c38e99c_0_5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24b7c38e99c_0_5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24b7c38e99c_0_7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24b7c38e99c_0_7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24b7c38e99c_0_5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24b7c38e99c_0_5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24b7c38e99c_0_5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g24b7c38e99c_0_5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24b7c38e99c_1_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24b7c38e99c_1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24bb2e51abf_3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24bb2e51abf_3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24bb2e51abf_3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24bb2e51abf_3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24b7c38e99c_0_5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24b7c38e99c_0_5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4b7c38e99c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4b7c38e99c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24bb2e51abf_1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24bb2e51abf_1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24b7c38e99c_1_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24b7c38e99c_1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24b7c38e99c_0_8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24b7c38e99c_0_8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g24bb2e51abf_3_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 name="Google Shape;284;g24bb2e51abf_3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24bb2e51abf_1_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 name="Google Shape;291;g24bb2e51abf_1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g24bb2e51abf_1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2" name="Google Shape;302;g24bb2e51abf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g24bbe128ce8_5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3" name="Google Shape;313;g24bbe128ce8_5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g24bbe128ce8_5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2" name="Google Shape;322;g24bbe128ce8_5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24bbe128ce8_5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 name="Google Shape;331;g24bbe128ce8_5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24b7c38e99c_0_8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24b7c38e99c_0_8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24b7c38e99c_1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24b7c38e99c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g24b7c38e99c_0_8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4" name="Google Shape;344;g24b7c38e99c_0_8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24b7c38e99c_1_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24b7c38e99c_1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24b7c38e99c_1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24b7c38e99c_1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24b7c38e99c_0_5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24b7c38e99c_0_5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24b7c38e99c_0_5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24b7c38e99c_0_5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24b7c38e99c_0_6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24b7c38e99c_0_6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ko"/>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3.svg"/></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29.png"/></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31.png"/></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4.xml"/><Relationship Id="rId1" Type="http://schemas.openxmlformats.org/officeDocument/2006/relationships/slideLayout" Target="../slideLayouts/slideLayout3.xml"/><Relationship Id="rId4" Type="http://schemas.openxmlformats.org/officeDocument/2006/relationships/image" Target="../media/image40.png"/></Relationships>
</file>

<file path=ppt/slides/_rels/slide3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5.xml"/><Relationship Id="rId1" Type="http://schemas.openxmlformats.org/officeDocument/2006/relationships/slideLayout" Target="../slideLayouts/slideLayout3.xml"/><Relationship Id="rId5" Type="http://schemas.openxmlformats.org/officeDocument/2006/relationships/hyperlink" Target="https://captcha.gabia.com/captchahandler/index?get=image&amp;c=gcaptchaapi&amp;t=9cf926856d868a9c2b3dce03c504b1be" TargetMode="External"/><Relationship Id="rId4" Type="http://schemas.openxmlformats.org/officeDocument/2006/relationships/image" Target="../media/image42.png"/></Relationships>
</file>

<file path=ppt/slides/_rels/slide3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6.xml"/><Relationship Id="rId1" Type="http://schemas.openxmlformats.org/officeDocument/2006/relationships/slideLayout" Target="../slideLayouts/slideLayout3.xml"/><Relationship Id="rId4" Type="http://schemas.openxmlformats.org/officeDocument/2006/relationships/image" Target="../media/image44.png"/></Relationships>
</file>

<file path=ppt/slides/_rels/slide3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7.xml"/><Relationship Id="rId1" Type="http://schemas.openxmlformats.org/officeDocument/2006/relationships/slideLayout" Target="../slideLayouts/slideLayout3.xml"/><Relationship Id="rId5" Type="http://schemas.openxmlformats.org/officeDocument/2006/relationships/image" Target="../media/image46.png"/><Relationship Id="rId4" Type="http://schemas.openxmlformats.org/officeDocument/2006/relationships/hyperlink" Target="https://github.com/PFython/pyscript-local-runtime" TargetMode="Externa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2.mkv"/><Relationship Id="rId1" Type="http://schemas.microsoft.com/office/2007/relationships/media" Target="../media/media2.mkv"/><Relationship Id="rId4" Type="http://schemas.openxmlformats.org/officeDocument/2006/relationships/image" Target="../media/image47.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7.png"/><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8" Type="http://schemas.openxmlformats.org/officeDocument/2006/relationships/hyperlink" Target="https://ratsgo.github.io/speechbook/docs/neuralam/ctc" TargetMode="External"/><Relationship Id="rId3" Type="http://schemas.openxmlformats.org/officeDocument/2006/relationships/hyperlink" Target="https://rubber-tree.tistory.com/entry/%EB%94%A5%EB%9F%AC%EB%8B%9D-%EB%AA%A8%EB%8D%B8-CNN-Convolutional-Neural-Network-%EC%84%A4%EB%AA%85" TargetMode="External"/><Relationship Id="rId7" Type="http://schemas.openxmlformats.org/officeDocument/2006/relationships/hyperlink" Target="https://blog.naver.com/sogangori" TargetMode="External"/><Relationship Id="rId2" Type="http://schemas.openxmlformats.org/officeDocument/2006/relationships/notesSlide" Target="../notesSlides/notesSlide39.xml"/><Relationship Id="rId1" Type="http://schemas.openxmlformats.org/officeDocument/2006/relationships/slideLayout" Target="../slideLayouts/slideLayout3.xml"/><Relationship Id="rId6" Type="http://schemas.openxmlformats.org/officeDocument/2006/relationships/hyperlink" Target="https://blog.naver.com/sogangori/221183469708" TargetMode="External"/><Relationship Id="rId11" Type="http://schemas.openxmlformats.org/officeDocument/2006/relationships/hyperlink" Target="https://www.kaggle.com/code/aakashnain/building-a-captcha-ocr-in-tf2-0" TargetMode="External"/><Relationship Id="rId5" Type="http://schemas.openxmlformats.org/officeDocument/2006/relationships/hyperlink" Target="https://hulk89.github.io/machine%20learning/2018/01/30/ctc/" TargetMode="External"/><Relationship Id="rId10" Type="http://schemas.openxmlformats.org/officeDocument/2006/relationships/hyperlink" Target="https://keras.io/examples/vision/captcha_ocr/" TargetMode="External"/><Relationship Id="rId4" Type="http://schemas.openxmlformats.org/officeDocument/2006/relationships/hyperlink" Target="https://dgkim5360.tistory.com/entry/understanding-long-short-term-memory-lstm-kr" TargetMode="External"/><Relationship Id="rId9" Type="http://schemas.openxmlformats.org/officeDocument/2006/relationships/hyperlink" Target="https://www.kaggle.com/datasets/fournierp/captcha-version-2-images" TargetMode="Externa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10.jpg"/></Relationships>
</file>

<file path=ppt/slides/_rels/slide7.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ko"/>
              <a:t>Captcha Cracker</a:t>
            </a:r>
            <a:endParaRPr/>
          </a:p>
        </p:txBody>
      </p:sp>
      <p:sp>
        <p:nvSpPr>
          <p:cNvPr id="55" name="Google Shape;55;p13"/>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fontScale="92500" lnSpcReduction="20000"/>
          </a:bodyPr>
          <a:lstStyle/>
          <a:p>
            <a:pPr marL="0" lvl="0" indent="0" algn="ctr" rtl="0">
              <a:spcBef>
                <a:spcPts val="0"/>
              </a:spcBef>
              <a:spcAft>
                <a:spcPts val="0"/>
              </a:spcAft>
              <a:buNone/>
            </a:pPr>
            <a:r>
              <a:rPr lang="ko"/>
              <a:t>Captcha image automatic recognition deep learning model</a:t>
            </a:r>
            <a:endParaRPr/>
          </a:p>
        </p:txBody>
      </p:sp>
      <p:sp>
        <p:nvSpPr>
          <p:cNvPr id="56" name="Google Shape;56;p13"/>
          <p:cNvSpPr txBox="1"/>
          <p:nvPr/>
        </p:nvSpPr>
        <p:spPr>
          <a:xfrm>
            <a:off x="4493200" y="4355900"/>
            <a:ext cx="43926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ko" sz="1600"/>
              <a:t>김영진 이재호 이찬규 고채린 추서연</a:t>
            </a:r>
            <a:endParaRPr sz="1600"/>
          </a:p>
        </p:txBody>
      </p:sp>
      <p:pic>
        <p:nvPicPr>
          <p:cNvPr id="17" name="오디오 16">
            <a:hlinkClick r:id="" action="ppaction://media"/>
            <a:extLst>
              <a:ext uri="{FF2B5EF4-FFF2-40B4-BE49-F238E27FC236}">
                <a16:creationId xmlns:a16="http://schemas.microsoft.com/office/drawing/2014/main" id="{392EE3D0-377C-DCB4-6405-EDA5EA9521A6}"/>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08306" t="-108306" r="-108306" b="-108306"/>
          <a:stretch>
            <a:fillRect/>
          </a:stretch>
        </p:blipFill>
        <p:spPr>
          <a:xfrm>
            <a:off x="7539228" y="3538728"/>
            <a:ext cx="1543050" cy="154305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3158"/>
    </mc:Choice>
    <mc:Fallback>
      <p:transition spd="slow" advTm="315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7"/>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2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ko"/>
              <a:t>Convolutional Neural Network - Convolution Layer</a:t>
            </a:r>
            <a:endParaRPr/>
          </a:p>
        </p:txBody>
      </p:sp>
      <p:sp>
        <p:nvSpPr>
          <p:cNvPr id="123" name="Google Shape;123;p22"/>
          <p:cNvSpPr txBox="1">
            <a:spLocks noGrp="1"/>
          </p:cNvSpPr>
          <p:nvPr>
            <p:ph type="body" idx="1"/>
          </p:nvPr>
        </p:nvSpPr>
        <p:spPr>
          <a:xfrm>
            <a:off x="311700" y="3171425"/>
            <a:ext cx="8268300" cy="1397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a:p>
          <a:p>
            <a:pPr marL="0" lvl="0" indent="0" algn="l" rtl="0">
              <a:spcBef>
                <a:spcPts val="1200"/>
              </a:spcBef>
              <a:spcAft>
                <a:spcPts val="1200"/>
              </a:spcAft>
              <a:buNone/>
            </a:pPr>
            <a:r>
              <a:rPr lang="ko"/>
              <a:t>Using zero-padding to keep the same size in captcha cracker</a:t>
            </a:r>
            <a:endParaRPr/>
          </a:p>
        </p:txBody>
      </p:sp>
      <p:pic>
        <p:nvPicPr>
          <p:cNvPr id="124" name="Google Shape;124;p22"/>
          <p:cNvPicPr preferRelativeResize="0"/>
          <p:nvPr/>
        </p:nvPicPr>
        <p:blipFill>
          <a:blip r:embed="rId3">
            <a:alphaModFix/>
          </a:blip>
          <a:stretch>
            <a:fillRect/>
          </a:stretch>
        </p:blipFill>
        <p:spPr>
          <a:xfrm>
            <a:off x="563950" y="1235124"/>
            <a:ext cx="8016102" cy="17189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2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ko"/>
              <a:t>Convolutional Neural Network - Pooling Layer</a:t>
            </a:r>
            <a:endParaRPr/>
          </a:p>
        </p:txBody>
      </p:sp>
      <p:sp>
        <p:nvSpPr>
          <p:cNvPr id="130" name="Google Shape;130;p2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sz="2800"/>
          </a:p>
          <a:p>
            <a:pPr marL="0" lvl="0" indent="0" algn="l" rtl="0">
              <a:spcBef>
                <a:spcPts val="1200"/>
              </a:spcBef>
              <a:spcAft>
                <a:spcPts val="0"/>
              </a:spcAft>
              <a:buNone/>
            </a:pPr>
            <a:r>
              <a:rPr lang="ko" sz="2800"/>
              <a:t>Max Pooling</a:t>
            </a:r>
            <a:endParaRPr sz="2800"/>
          </a:p>
          <a:p>
            <a:pPr marL="0" lvl="0" indent="0" algn="l" rtl="0">
              <a:spcBef>
                <a:spcPts val="1200"/>
              </a:spcBef>
              <a:spcAft>
                <a:spcPts val="0"/>
              </a:spcAft>
              <a:buNone/>
            </a:pPr>
            <a:r>
              <a:rPr lang="ko" sz="2800"/>
              <a:t>Average Pooling</a:t>
            </a:r>
            <a:endParaRPr sz="2800"/>
          </a:p>
          <a:p>
            <a:pPr marL="0" lvl="0" indent="0" algn="l" rtl="0">
              <a:spcBef>
                <a:spcPts val="1200"/>
              </a:spcBef>
              <a:spcAft>
                <a:spcPts val="1200"/>
              </a:spcAft>
              <a:buNone/>
            </a:pPr>
            <a:r>
              <a:rPr lang="ko" sz="2800"/>
              <a:t>Min Pooling</a:t>
            </a:r>
            <a:endParaRPr sz="2800"/>
          </a:p>
        </p:txBody>
      </p:sp>
      <p:sp>
        <p:nvSpPr>
          <p:cNvPr id="131" name="Google Shape;131;p23"/>
          <p:cNvSpPr/>
          <p:nvPr/>
        </p:nvSpPr>
        <p:spPr>
          <a:xfrm>
            <a:off x="2880150" y="1913400"/>
            <a:ext cx="705000" cy="423000"/>
          </a:xfrm>
          <a:prstGeom prst="leftArrow">
            <a:avLst>
              <a:gd name="adj1" fmla="val 50000"/>
              <a:gd name="adj2" fmla="val 50000"/>
            </a:avLst>
          </a:prstGeom>
          <a:solidFill>
            <a:srgbClr val="FF0000"/>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31"/>
                                        </p:tgtEl>
                                        <p:attrNameLst>
                                          <p:attrName>style.visibility</p:attrName>
                                        </p:attrNameLst>
                                      </p:cBhvr>
                                      <p:to>
                                        <p:strVal val="visible"/>
                                      </p:to>
                                    </p:set>
                                    <p:anim calcmode="lin" valueType="num">
                                      <p:cBhvr additive="base">
                                        <p:cTn id="7" dur="500"/>
                                        <p:tgtEl>
                                          <p:spTgt spid="131"/>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2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ko"/>
              <a:t>Convolutional Neural Network - Max Pooling</a:t>
            </a:r>
            <a:endParaRPr/>
          </a:p>
        </p:txBody>
      </p:sp>
      <p:sp>
        <p:nvSpPr>
          <p:cNvPr id="137" name="Google Shape;137;p24"/>
          <p:cNvSpPr txBox="1">
            <a:spLocks noGrp="1"/>
          </p:cNvSpPr>
          <p:nvPr>
            <p:ph type="body" idx="1"/>
          </p:nvPr>
        </p:nvSpPr>
        <p:spPr>
          <a:xfrm>
            <a:off x="4753275" y="1188325"/>
            <a:ext cx="4079100" cy="3380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a:solidFill>
                  <a:schemeClr val="dk1"/>
                </a:solidFill>
                <a:highlight>
                  <a:srgbClr val="FDFDFD"/>
                </a:highlight>
                <a:latin typeface="Microsoft Yahei"/>
                <a:ea typeface="Microsoft Yahei"/>
                <a:cs typeface="Microsoft Yahei"/>
                <a:sym typeface="Microsoft Yahei"/>
              </a:rPr>
              <a:t>Gets only the largest value within the selected area</a:t>
            </a:r>
            <a:endParaRPr>
              <a:solidFill>
                <a:schemeClr val="dk1"/>
              </a:solidFill>
              <a:highlight>
                <a:srgbClr val="FDFDFD"/>
              </a:highlight>
              <a:latin typeface="Microsoft Yahei"/>
              <a:ea typeface="Microsoft Yahei"/>
              <a:cs typeface="Microsoft Yahei"/>
              <a:sym typeface="Microsoft Yahei"/>
            </a:endParaRPr>
          </a:p>
          <a:p>
            <a:pPr marL="0" lvl="0" indent="0" algn="l" rtl="0">
              <a:spcBef>
                <a:spcPts val="1200"/>
              </a:spcBef>
              <a:spcAft>
                <a:spcPts val="0"/>
              </a:spcAft>
              <a:buNone/>
            </a:pPr>
            <a:endParaRPr>
              <a:solidFill>
                <a:schemeClr val="dk1"/>
              </a:solidFill>
              <a:highlight>
                <a:srgbClr val="FDFDFD"/>
              </a:highlight>
              <a:latin typeface="Microsoft Yahei"/>
              <a:ea typeface="Microsoft Yahei"/>
              <a:cs typeface="Microsoft Yahei"/>
              <a:sym typeface="Microsoft Yahei"/>
            </a:endParaRPr>
          </a:p>
          <a:p>
            <a:pPr marL="0" lvl="0" indent="0" algn="l" rtl="0">
              <a:spcBef>
                <a:spcPts val="1200"/>
              </a:spcBef>
              <a:spcAft>
                <a:spcPts val="0"/>
              </a:spcAft>
              <a:buNone/>
            </a:pPr>
            <a:r>
              <a:rPr lang="ko">
                <a:solidFill>
                  <a:schemeClr val="dk1"/>
                </a:solidFill>
                <a:highlight>
                  <a:srgbClr val="FDFDFD"/>
                </a:highlight>
                <a:latin typeface="Microsoft Yahei"/>
                <a:ea typeface="Microsoft Yahei"/>
                <a:cs typeface="Microsoft Yahei"/>
                <a:sym typeface="Microsoft Yahei"/>
              </a:rPr>
              <a:t>We select 2x2 area</a:t>
            </a:r>
            <a:endParaRPr>
              <a:solidFill>
                <a:schemeClr val="dk1"/>
              </a:solidFill>
              <a:highlight>
                <a:srgbClr val="FDFDFD"/>
              </a:highlight>
              <a:latin typeface="Microsoft Yahei"/>
              <a:ea typeface="Microsoft Yahei"/>
              <a:cs typeface="Microsoft Yahei"/>
              <a:sym typeface="Microsoft Yahei"/>
            </a:endParaRPr>
          </a:p>
          <a:p>
            <a:pPr marL="0" lvl="0" indent="0" algn="l" rtl="0">
              <a:spcBef>
                <a:spcPts val="1200"/>
              </a:spcBef>
              <a:spcAft>
                <a:spcPts val="0"/>
              </a:spcAft>
              <a:buNone/>
            </a:pPr>
            <a:r>
              <a:rPr lang="ko">
                <a:solidFill>
                  <a:schemeClr val="dk1"/>
                </a:solidFill>
                <a:highlight>
                  <a:srgbClr val="FDFDFD"/>
                </a:highlight>
                <a:latin typeface="Microsoft Yahei"/>
                <a:ea typeface="Microsoft Yahei"/>
                <a:cs typeface="Microsoft Yahei"/>
                <a:sym typeface="Microsoft Yahei"/>
              </a:rPr>
              <a:t>-&gt; half size</a:t>
            </a:r>
            <a:endParaRPr>
              <a:solidFill>
                <a:schemeClr val="dk1"/>
              </a:solidFill>
              <a:highlight>
                <a:srgbClr val="FDFDFD"/>
              </a:highlight>
              <a:latin typeface="Microsoft Yahei"/>
              <a:ea typeface="Microsoft Yahei"/>
              <a:cs typeface="Microsoft Yahei"/>
              <a:sym typeface="Microsoft Yahei"/>
            </a:endParaRPr>
          </a:p>
          <a:p>
            <a:pPr marL="0" lvl="0" indent="0" algn="l" rtl="0">
              <a:spcBef>
                <a:spcPts val="1200"/>
              </a:spcBef>
              <a:spcAft>
                <a:spcPts val="0"/>
              </a:spcAft>
              <a:buNone/>
            </a:pPr>
            <a:endParaRPr>
              <a:solidFill>
                <a:schemeClr val="dk1"/>
              </a:solidFill>
              <a:highlight>
                <a:srgbClr val="FDFDFD"/>
              </a:highlight>
              <a:latin typeface="Microsoft Yahei"/>
              <a:ea typeface="Microsoft Yahei"/>
              <a:cs typeface="Microsoft Yahei"/>
              <a:sym typeface="Microsoft Yahei"/>
            </a:endParaRPr>
          </a:p>
          <a:p>
            <a:pPr marL="0" lvl="0" indent="0" algn="l" rtl="0">
              <a:spcBef>
                <a:spcPts val="1200"/>
              </a:spcBef>
              <a:spcAft>
                <a:spcPts val="1200"/>
              </a:spcAft>
              <a:buNone/>
            </a:pPr>
            <a:r>
              <a:rPr lang="ko">
                <a:solidFill>
                  <a:schemeClr val="dk1"/>
                </a:solidFill>
                <a:highlight>
                  <a:srgbClr val="FDFDFD"/>
                </a:highlight>
                <a:latin typeface="Microsoft Yahei"/>
                <a:ea typeface="Microsoft Yahei"/>
                <a:cs typeface="Microsoft Yahei"/>
                <a:sym typeface="Microsoft Yahei"/>
              </a:rPr>
              <a:t>Reduces noise, speeds up and increases discernment.</a:t>
            </a:r>
            <a:endParaRPr>
              <a:solidFill>
                <a:schemeClr val="dk1"/>
              </a:solidFill>
              <a:highlight>
                <a:srgbClr val="FDFDFD"/>
              </a:highlight>
              <a:latin typeface="Microsoft Yahei"/>
              <a:ea typeface="Microsoft Yahei"/>
              <a:cs typeface="Microsoft Yahei"/>
              <a:sym typeface="Microsoft Yahei"/>
            </a:endParaRPr>
          </a:p>
        </p:txBody>
      </p:sp>
      <p:pic>
        <p:nvPicPr>
          <p:cNvPr id="138" name="Google Shape;138;p24"/>
          <p:cNvPicPr preferRelativeResize="0"/>
          <p:nvPr/>
        </p:nvPicPr>
        <p:blipFill>
          <a:blip r:embed="rId3">
            <a:alphaModFix/>
          </a:blip>
          <a:stretch>
            <a:fillRect/>
          </a:stretch>
        </p:blipFill>
        <p:spPr>
          <a:xfrm>
            <a:off x="311700" y="1655226"/>
            <a:ext cx="4260299" cy="219448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2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ko"/>
              <a:t>Convolutional Neural Network - Fully Connected Layer</a:t>
            </a:r>
            <a:endParaRPr/>
          </a:p>
        </p:txBody>
      </p:sp>
      <p:sp>
        <p:nvSpPr>
          <p:cNvPr id="144" name="Google Shape;144;p25"/>
          <p:cNvSpPr txBox="1">
            <a:spLocks noGrp="1"/>
          </p:cNvSpPr>
          <p:nvPr>
            <p:ph type="body" idx="1"/>
          </p:nvPr>
        </p:nvSpPr>
        <p:spPr>
          <a:xfrm>
            <a:off x="4652575" y="1188325"/>
            <a:ext cx="4079100" cy="3380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2250">
              <a:solidFill>
                <a:schemeClr val="dk1"/>
              </a:solidFill>
              <a:highlight>
                <a:srgbClr val="FDFDFD"/>
              </a:highlight>
              <a:latin typeface="Microsoft Yahei"/>
              <a:ea typeface="Microsoft Yahei"/>
              <a:cs typeface="Microsoft Yahei"/>
              <a:sym typeface="Microsoft Yahei"/>
            </a:endParaRPr>
          </a:p>
          <a:p>
            <a:pPr marL="0" lvl="0" indent="0" algn="l" rtl="0">
              <a:spcBef>
                <a:spcPts val="1200"/>
              </a:spcBef>
              <a:spcAft>
                <a:spcPts val="0"/>
              </a:spcAft>
              <a:buNone/>
            </a:pPr>
            <a:r>
              <a:rPr lang="ko" sz="2250">
                <a:solidFill>
                  <a:schemeClr val="dk1"/>
                </a:solidFill>
                <a:highlight>
                  <a:srgbClr val="FDFDFD"/>
                </a:highlight>
                <a:latin typeface="Microsoft Yahei"/>
                <a:ea typeface="Microsoft Yahei"/>
                <a:cs typeface="Microsoft Yahei"/>
                <a:sym typeface="Microsoft Yahei"/>
              </a:rPr>
              <a:t>Role of changing Tensor to Vector</a:t>
            </a:r>
            <a:endParaRPr sz="2250">
              <a:solidFill>
                <a:schemeClr val="dk1"/>
              </a:solidFill>
              <a:highlight>
                <a:srgbClr val="FDFDFD"/>
              </a:highlight>
              <a:latin typeface="Microsoft Yahei"/>
              <a:ea typeface="Microsoft Yahei"/>
              <a:cs typeface="Microsoft Yahei"/>
              <a:sym typeface="Microsoft Yahei"/>
            </a:endParaRPr>
          </a:p>
          <a:p>
            <a:pPr marL="0" lvl="0" indent="0" algn="l" rtl="0">
              <a:spcBef>
                <a:spcPts val="1200"/>
              </a:spcBef>
              <a:spcAft>
                <a:spcPts val="0"/>
              </a:spcAft>
              <a:buNone/>
            </a:pPr>
            <a:endParaRPr sz="2250">
              <a:solidFill>
                <a:schemeClr val="dk1"/>
              </a:solidFill>
              <a:highlight>
                <a:srgbClr val="FDFDFD"/>
              </a:highlight>
              <a:latin typeface="Microsoft Yahei"/>
              <a:ea typeface="Microsoft Yahei"/>
              <a:cs typeface="Microsoft Yahei"/>
              <a:sym typeface="Microsoft Yahei"/>
            </a:endParaRPr>
          </a:p>
          <a:p>
            <a:pPr marL="0" lvl="0" indent="0" algn="l" rtl="0">
              <a:spcBef>
                <a:spcPts val="1200"/>
              </a:spcBef>
              <a:spcAft>
                <a:spcPts val="0"/>
              </a:spcAft>
              <a:buNone/>
            </a:pPr>
            <a:r>
              <a:rPr lang="ko" sz="2250">
                <a:solidFill>
                  <a:schemeClr val="dk1"/>
                </a:solidFill>
                <a:highlight>
                  <a:srgbClr val="FDFDFD"/>
                </a:highlight>
                <a:latin typeface="Microsoft Yahei"/>
                <a:ea typeface="Microsoft Yahei"/>
                <a:cs typeface="Microsoft Yahei"/>
                <a:sym typeface="Microsoft Yahei"/>
              </a:rPr>
              <a:t>Required for data classification operations</a:t>
            </a:r>
            <a:endParaRPr sz="2250">
              <a:solidFill>
                <a:schemeClr val="dk1"/>
              </a:solidFill>
              <a:highlight>
                <a:srgbClr val="FDFDFD"/>
              </a:highlight>
              <a:latin typeface="Microsoft Yahei"/>
              <a:ea typeface="Microsoft Yahei"/>
              <a:cs typeface="Microsoft Yahei"/>
              <a:sym typeface="Microsoft Yahei"/>
            </a:endParaRPr>
          </a:p>
          <a:p>
            <a:pPr marL="0" lvl="0" indent="0" algn="l" rtl="0">
              <a:spcBef>
                <a:spcPts val="1200"/>
              </a:spcBef>
              <a:spcAft>
                <a:spcPts val="1200"/>
              </a:spcAft>
              <a:buNone/>
            </a:pPr>
            <a:endParaRPr sz="2250">
              <a:solidFill>
                <a:schemeClr val="dk1"/>
              </a:solidFill>
              <a:highlight>
                <a:srgbClr val="FDFDFD"/>
              </a:highlight>
              <a:latin typeface="Microsoft Yahei"/>
              <a:ea typeface="Microsoft Yahei"/>
              <a:cs typeface="Microsoft Yahei"/>
              <a:sym typeface="Microsoft Yahei"/>
            </a:endParaRPr>
          </a:p>
        </p:txBody>
      </p:sp>
      <p:pic>
        <p:nvPicPr>
          <p:cNvPr id="145" name="Google Shape;145;p25"/>
          <p:cNvPicPr preferRelativeResize="0"/>
          <p:nvPr/>
        </p:nvPicPr>
        <p:blipFill>
          <a:blip r:embed="rId3">
            <a:alphaModFix/>
          </a:blip>
          <a:stretch>
            <a:fillRect/>
          </a:stretch>
        </p:blipFill>
        <p:spPr>
          <a:xfrm>
            <a:off x="553375" y="1188325"/>
            <a:ext cx="3614059" cy="33804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ko"/>
              <a:t>Convolutional Neural Network - Softmax Layer</a:t>
            </a:r>
            <a:endParaRPr/>
          </a:p>
        </p:txBody>
      </p:sp>
      <p:sp>
        <p:nvSpPr>
          <p:cNvPr id="151" name="Google Shape;151;p26"/>
          <p:cNvSpPr txBox="1">
            <a:spLocks noGrp="1"/>
          </p:cNvSpPr>
          <p:nvPr>
            <p:ph type="body" idx="1"/>
          </p:nvPr>
        </p:nvSpPr>
        <p:spPr>
          <a:xfrm>
            <a:off x="4753275" y="1188325"/>
            <a:ext cx="4079100" cy="3380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solidFill>
                <a:schemeClr val="dk1"/>
              </a:solidFill>
              <a:highlight>
                <a:srgbClr val="FDFDFD"/>
              </a:highlight>
              <a:latin typeface="Microsoft Yahei"/>
              <a:ea typeface="Microsoft Yahei"/>
              <a:cs typeface="Microsoft Yahei"/>
              <a:sym typeface="Microsoft Yahei"/>
            </a:endParaRPr>
          </a:p>
          <a:p>
            <a:pPr marL="0" lvl="0" indent="0" algn="l" rtl="0">
              <a:spcBef>
                <a:spcPts val="1200"/>
              </a:spcBef>
              <a:spcAft>
                <a:spcPts val="0"/>
              </a:spcAft>
              <a:buNone/>
            </a:pPr>
            <a:endParaRPr>
              <a:solidFill>
                <a:schemeClr val="dk1"/>
              </a:solidFill>
              <a:highlight>
                <a:srgbClr val="FDFDFD"/>
              </a:highlight>
              <a:latin typeface="Microsoft Yahei"/>
              <a:ea typeface="Microsoft Yahei"/>
              <a:cs typeface="Microsoft Yahei"/>
              <a:sym typeface="Microsoft Yahei"/>
            </a:endParaRPr>
          </a:p>
          <a:p>
            <a:pPr marL="0" lvl="0" indent="0" algn="l" rtl="0">
              <a:spcBef>
                <a:spcPts val="1200"/>
              </a:spcBef>
              <a:spcAft>
                <a:spcPts val="0"/>
              </a:spcAft>
              <a:buNone/>
            </a:pPr>
            <a:endParaRPr>
              <a:solidFill>
                <a:schemeClr val="dk1"/>
              </a:solidFill>
              <a:highlight>
                <a:srgbClr val="FDFDFD"/>
              </a:highlight>
              <a:latin typeface="Microsoft Yahei"/>
              <a:ea typeface="Microsoft Yahei"/>
              <a:cs typeface="Microsoft Yahei"/>
              <a:sym typeface="Microsoft Yahei"/>
            </a:endParaRPr>
          </a:p>
          <a:p>
            <a:pPr marL="0" lvl="0" indent="0" algn="l" rtl="0">
              <a:spcBef>
                <a:spcPts val="1200"/>
              </a:spcBef>
              <a:spcAft>
                <a:spcPts val="1200"/>
              </a:spcAft>
              <a:buNone/>
            </a:pPr>
            <a:r>
              <a:rPr lang="ko" sz="2000">
                <a:solidFill>
                  <a:schemeClr val="dk1"/>
                </a:solidFill>
                <a:highlight>
                  <a:srgbClr val="FDFDFD"/>
                </a:highlight>
                <a:latin typeface="Microsoft Yahei"/>
                <a:ea typeface="Microsoft Yahei"/>
                <a:cs typeface="Microsoft Yahei"/>
                <a:sym typeface="Microsoft Yahei"/>
              </a:rPr>
              <a:t>Represents probability for classification for each element</a:t>
            </a:r>
            <a:endParaRPr sz="2000">
              <a:solidFill>
                <a:schemeClr val="dk1"/>
              </a:solidFill>
              <a:highlight>
                <a:srgbClr val="FDFDFD"/>
              </a:highlight>
              <a:latin typeface="Microsoft Yahei"/>
              <a:ea typeface="Microsoft Yahei"/>
              <a:cs typeface="Microsoft Yahei"/>
              <a:sym typeface="Microsoft Yahei"/>
            </a:endParaRPr>
          </a:p>
        </p:txBody>
      </p:sp>
      <p:pic>
        <p:nvPicPr>
          <p:cNvPr id="152" name="Google Shape;152;p26"/>
          <p:cNvPicPr preferRelativeResize="0"/>
          <p:nvPr/>
        </p:nvPicPr>
        <p:blipFill>
          <a:blip r:embed="rId3">
            <a:alphaModFix/>
          </a:blip>
          <a:stretch>
            <a:fillRect/>
          </a:stretch>
        </p:blipFill>
        <p:spPr>
          <a:xfrm>
            <a:off x="311700" y="1829425"/>
            <a:ext cx="4079100" cy="209819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ko"/>
              <a:t>Convolutional Neural Network</a:t>
            </a:r>
            <a:endParaRPr/>
          </a:p>
        </p:txBody>
      </p:sp>
      <p:sp>
        <p:nvSpPr>
          <p:cNvPr id="158" name="Google Shape;158;p27"/>
          <p:cNvSpPr txBox="1">
            <a:spLocks noGrp="1"/>
          </p:cNvSpPr>
          <p:nvPr>
            <p:ph type="body" idx="1"/>
          </p:nvPr>
        </p:nvSpPr>
        <p:spPr>
          <a:xfrm>
            <a:off x="311700" y="3073450"/>
            <a:ext cx="8263200" cy="1418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2250">
              <a:solidFill>
                <a:schemeClr val="dk1"/>
              </a:solidFill>
              <a:highlight>
                <a:srgbClr val="FDFDFD"/>
              </a:highlight>
              <a:latin typeface="Microsoft Yahei"/>
              <a:ea typeface="Microsoft Yahei"/>
              <a:cs typeface="Microsoft Yahei"/>
              <a:sym typeface="Microsoft Yahei"/>
            </a:endParaRPr>
          </a:p>
          <a:p>
            <a:pPr marL="0" lvl="0" indent="0" algn="l" rtl="0">
              <a:spcBef>
                <a:spcPts val="1200"/>
              </a:spcBef>
              <a:spcAft>
                <a:spcPts val="1200"/>
              </a:spcAft>
              <a:buNone/>
            </a:pPr>
            <a:r>
              <a:rPr lang="ko" sz="2250">
                <a:solidFill>
                  <a:schemeClr val="dk1"/>
                </a:solidFill>
                <a:highlight>
                  <a:srgbClr val="FDFDFD"/>
                </a:highlight>
                <a:latin typeface="Microsoft Yahei"/>
                <a:ea typeface="Microsoft Yahei"/>
                <a:cs typeface="Microsoft Yahei"/>
                <a:sym typeface="Microsoft Yahei"/>
              </a:rPr>
              <a:t>It is important to combine each layer properly.</a:t>
            </a:r>
            <a:endParaRPr sz="2050">
              <a:solidFill>
                <a:schemeClr val="dk1"/>
              </a:solidFill>
              <a:highlight>
                <a:srgbClr val="FDFDFD"/>
              </a:highlight>
              <a:latin typeface="Microsoft Yahei"/>
              <a:ea typeface="Microsoft Yahei"/>
              <a:cs typeface="Microsoft Yahei"/>
              <a:sym typeface="Microsoft Yahei"/>
            </a:endParaRPr>
          </a:p>
        </p:txBody>
      </p:sp>
      <p:pic>
        <p:nvPicPr>
          <p:cNvPr id="159" name="Google Shape;159;p27"/>
          <p:cNvPicPr preferRelativeResize="0"/>
          <p:nvPr/>
        </p:nvPicPr>
        <p:blipFill>
          <a:blip r:embed="rId3">
            <a:alphaModFix/>
          </a:blip>
          <a:stretch>
            <a:fillRect/>
          </a:stretch>
        </p:blipFill>
        <p:spPr>
          <a:xfrm>
            <a:off x="1112613" y="1152475"/>
            <a:ext cx="6661376" cy="17862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2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ko"/>
              <a:t>Long-Short Term Memory</a:t>
            </a:r>
            <a:endParaRPr/>
          </a:p>
        </p:txBody>
      </p:sp>
      <p:sp>
        <p:nvSpPr>
          <p:cNvPr id="165" name="Google Shape;165;p28"/>
          <p:cNvSpPr txBox="1">
            <a:spLocks noGrp="1"/>
          </p:cNvSpPr>
          <p:nvPr>
            <p:ph type="body" idx="1"/>
          </p:nvPr>
        </p:nvSpPr>
        <p:spPr>
          <a:xfrm>
            <a:off x="1460225" y="3157075"/>
            <a:ext cx="6223500" cy="1354500"/>
          </a:xfrm>
          <a:prstGeom prst="rect">
            <a:avLst/>
          </a:prstGeom>
        </p:spPr>
        <p:txBody>
          <a:bodyPr spcFirstLastPara="1" wrap="square" lIns="91425" tIns="91425" rIns="91425" bIns="91425" anchor="t" anchorCtr="0">
            <a:normAutofit fontScale="85000" lnSpcReduction="20000"/>
          </a:bodyPr>
          <a:lstStyle/>
          <a:p>
            <a:pPr marL="0" lvl="0" indent="0" algn="l" rtl="0">
              <a:spcBef>
                <a:spcPts val="0"/>
              </a:spcBef>
              <a:spcAft>
                <a:spcPts val="0"/>
              </a:spcAft>
              <a:buNone/>
            </a:pPr>
            <a:r>
              <a:rPr lang="ko"/>
              <a:t>RNN has a long-term dependencies.</a:t>
            </a:r>
            <a:endParaRPr/>
          </a:p>
          <a:p>
            <a:pPr marL="0" lvl="0" indent="0" algn="l" rtl="0">
              <a:spcBef>
                <a:spcPts val="1200"/>
              </a:spcBef>
              <a:spcAft>
                <a:spcPts val="0"/>
              </a:spcAft>
              <a:buNone/>
            </a:pPr>
            <a:r>
              <a:rPr lang="ko">
                <a:solidFill>
                  <a:schemeClr val="dk1"/>
                </a:solidFill>
                <a:highlight>
                  <a:srgbClr val="FDFDFD"/>
                </a:highlight>
                <a:latin typeface="Microsoft Yahei"/>
                <a:ea typeface="Microsoft Yahei"/>
                <a:cs typeface="Microsoft Yahei"/>
                <a:sym typeface="Microsoft Yahei"/>
              </a:rPr>
              <a:t>Information comes out too early to reach the backend.</a:t>
            </a:r>
            <a:endParaRPr>
              <a:solidFill>
                <a:schemeClr val="dk1"/>
              </a:solidFill>
              <a:highlight>
                <a:srgbClr val="FDFDFD"/>
              </a:highlight>
              <a:latin typeface="Microsoft Yahei"/>
              <a:ea typeface="Microsoft Yahei"/>
              <a:cs typeface="Microsoft Yahei"/>
              <a:sym typeface="Microsoft Yahei"/>
            </a:endParaRPr>
          </a:p>
          <a:p>
            <a:pPr marL="0" lvl="0" indent="0" algn="l" rtl="0">
              <a:spcBef>
                <a:spcPts val="1200"/>
              </a:spcBef>
              <a:spcAft>
                <a:spcPts val="1200"/>
              </a:spcAft>
              <a:buNone/>
            </a:pPr>
            <a:r>
              <a:rPr lang="ko" sz="1824">
                <a:solidFill>
                  <a:schemeClr val="dk1"/>
                </a:solidFill>
                <a:highlight>
                  <a:srgbClr val="FDFDFD"/>
                </a:highlight>
                <a:latin typeface="Microsoft Yahei"/>
                <a:ea typeface="Microsoft Yahei"/>
                <a:cs typeface="Microsoft Yahei"/>
                <a:sym typeface="Microsoft Yahei"/>
              </a:rPr>
              <a:t>LSTM compensates for the weakness of these RNNs</a:t>
            </a:r>
            <a:endParaRPr sz="1374">
              <a:solidFill>
                <a:schemeClr val="dk1"/>
              </a:solidFill>
              <a:highlight>
                <a:srgbClr val="FDFDFD"/>
              </a:highlight>
              <a:latin typeface="Microsoft Yahei"/>
              <a:ea typeface="Microsoft Yahei"/>
              <a:cs typeface="Microsoft Yahei"/>
              <a:sym typeface="Microsoft Yahei"/>
            </a:endParaRPr>
          </a:p>
        </p:txBody>
      </p:sp>
      <p:pic>
        <p:nvPicPr>
          <p:cNvPr id="166" name="Google Shape;166;p28"/>
          <p:cNvPicPr preferRelativeResize="0"/>
          <p:nvPr/>
        </p:nvPicPr>
        <p:blipFill>
          <a:blip r:embed="rId3">
            <a:alphaModFix/>
          </a:blip>
          <a:stretch>
            <a:fillRect/>
          </a:stretch>
        </p:blipFill>
        <p:spPr>
          <a:xfrm>
            <a:off x="1460225" y="1017725"/>
            <a:ext cx="6223549" cy="21393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2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ko"/>
              <a:t>Long-Short Term Memory</a:t>
            </a:r>
            <a:endParaRPr/>
          </a:p>
        </p:txBody>
      </p:sp>
      <p:sp>
        <p:nvSpPr>
          <p:cNvPr id="172" name="Google Shape;172;p29"/>
          <p:cNvSpPr txBox="1">
            <a:spLocks noGrp="1"/>
          </p:cNvSpPr>
          <p:nvPr>
            <p:ph type="body" idx="1"/>
          </p:nvPr>
        </p:nvSpPr>
        <p:spPr>
          <a:xfrm>
            <a:off x="1214175" y="3564950"/>
            <a:ext cx="6358800" cy="1248900"/>
          </a:xfrm>
          <a:prstGeom prst="rect">
            <a:avLst/>
          </a:prstGeom>
        </p:spPr>
        <p:txBody>
          <a:bodyPr spcFirstLastPara="1" wrap="square" lIns="91425" tIns="91425" rIns="91425" bIns="91425" anchor="t" anchorCtr="0">
            <a:noAutofit/>
          </a:bodyPr>
          <a:lstStyle/>
          <a:p>
            <a:pPr marL="457200" lvl="0" indent="-322214" algn="l" rtl="0">
              <a:lnSpc>
                <a:spcPct val="105000"/>
              </a:lnSpc>
              <a:spcBef>
                <a:spcPts val="0"/>
              </a:spcBef>
              <a:spcAft>
                <a:spcPts val="0"/>
              </a:spcAft>
              <a:buClr>
                <a:schemeClr val="dk1"/>
              </a:buClr>
              <a:buSzPts val="1474"/>
              <a:buFont typeface="Microsoft Yahei"/>
              <a:buChar char="-"/>
            </a:pPr>
            <a:r>
              <a:rPr lang="ko" sz="1474">
                <a:solidFill>
                  <a:schemeClr val="dk1"/>
                </a:solidFill>
                <a:highlight>
                  <a:srgbClr val="FDFDFD"/>
                </a:highlight>
                <a:latin typeface="Microsoft Yahei"/>
                <a:ea typeface="Microsoft Yahei"/>
                <a:cs typeface="Microsoft Yahei"/>
                <a:sym typeface="Microsoft Yahei"/>
              </a:rPr>
              <a:t>Forget Gate Layer</a:t>
            </a:r>
            <a:endParaRPr sz="1474">
              <a:solidFill>
                <a:schemeClr val="dk1"/>
              </a:solidFill>
              <a:highlight>
                <a:srgbClr val="FDFDFD"/>
              </a:highlight>
              <a:latin typeface="Microsoft Yahei"/>
              <a:ea typeface="Microsoft Yahei"/>
              <a:cs typeface="Microsoft Yahei"/>
              <a:sym typeface="Microsoft Yahei"/>
            </a:endParaRPr>
          </a:p>
          <a:p>
            <a:pPr marL="457200" lvl="0" indent="-322214" algn="l" rtl="0">
              <a:lnSpc>
                <a:spcPct val="105000"/>
              </a:lnSpc>
              <a:spcBef>
                <a:spcPts val="0"/>
              </a:spcBef>
              <a:spcAft>
                <a:spcPts val="0"/>
              </a:spcAft>
              <a:buClr>
                <a:schemeClr val="dk1"/>
              </a:buClr>
              <a:buSzPts val="1474"/>
              <a:buFont typeface="Microsoft Yahei"/>
              <a:buChar char="-"/>
            </a:pPr>
            <a:r>
              <a:rPr lang="ko" sz="1474" b="1">
                <a:solidFill>
                  <a:schemeClr val="dk1"/>
                </a:solidFill>
                <a:highlight>
                  <a:srgbClr val="FDFDFD"/>
                </a:highlight>
                <a:latin typeface="Microsoft Yahei"/>
                <a:ea typeface="Microsoft Yahei"/>
                <a:cs typeface="Microsoft Yahei"/>
                <a:sym typeface="Microsoft Yahei"/>
              </a:rPr>
              <a:t>Input Gate Layer</a:t>
            </a:r>
            <a:endParaRPr sz="1474" b="1">
              <a:solidFill>
                <a:schemeClr val="dk1"/>
              </a:solidFill>
              <a:highlight>
                <a:srgbClr val="FDFDFD"/>
              </a:highlight>
              <a:latin typeface="Microsoft Yahei"/>
              <a:ea typeface="Microsoft Yahei"/>
              <a:cs typeface="Microsoft Yahei"/>
              <a:sym typeface="Microsoft Yahei"/>
            </a:endParaRPr>
          </a:p>
          <a:p>
            <a:pPr marL="457200" lvl="0" indent="-322214" algn="l" rtl="0">
              <a:lnSpc>
                <a:spcPct val="105000"/>
              </a:lnSpc>
              <a:spcBef>
                <a:spcPts val="0"/>
              </a:spcBef>
              <a:spcAft>
                <a:spcPts val="0"/>
              </a:spcAft>
              <a:buClr>
                <a:schemeClr val="dk1"/>
              </a:buClr>
              <a:buSzPts val="1474"/>
              <a:buFont typeface="Microsoft Yahei"/>
              <a:buChar char="-"/>
            </a:pPr>
            <a:r>
              <a:rPr lang="ko" sz="1474" b="1">
                <a:solidFill>
                  <a:schemeClr val="dk1"/>
                </a:solidFill>
                <a:highlight>
                  <a:srgbClr val="FDFDFD"/>
                </a:highlight>
                <a:latin typeface="Microsoft Yahei"/>
                <a:ea typeface="Microsoft Yahei"/>
                <a:cs typeface="Microsoft Yahei"/>
                <a:sym typeface="Microsoft Yahei"/>
              </a:rPr>
              <a:t>Cell State Update</a:t>
            </a:r>
            <a:endParaRPr sz="1474" b="1">
              <a:solidFill>
                <a:schemeClr val="dk1"/>
              </a:solidFill>
              <a:highlight>
                <a:srgbClr val="FDFDFD"/>
              </a:highlight>
              <a:latin typeface="Microsoft Yahei"/>
              <a:ea typeface="Microsoft Yahei"/>
              <a:cs typeface="Microsoft Yahei"/>
              <a:sym typeface="Microsoft Yahei"/>
            </a:endParaRPr>
          </a:p>
          <a:p>
            <a:pPr marL="457200" lvl="0" indent="-322214" algn="l" rtl="0">
              <a:lnSpc>
                <a:spcPct val="105000"/>
              </a:lnSpc>
              <a:spcBef>
                <a:spcPts val="0"/>
              </a:spcBef>
              <a:spcAft>
                <a:spcPts val="0"/>
              </a:spcAft>
              <a:buClr>
                <a:schemeClr val="dk1"/>
              </a:buClr>
              <a:buSzPts val="1474"/>
              <a:buFont typeface="Microsoft Yahei"/>
              <a:buChar char="-"/>
            </a:pPr>
            <a:r>
              <a:rPr lang="ko" sz="1474" b="1">
                <a:solidFill>
                  <a:schemeClr val="dk1"/>
                </a:solidFill>
                <a:highlight>
                  <a:srgbClr val="FDFDFD"/>
                </a:highlight>
                <a:latin typeface="Microsoft Yahei"/>
                <a:ea typeface="Microsoft Yahei"/>
                <a:cs typeface="Microsoft Yahei"/>
                <a:sym typeface="Microsoft Yahei"/>
              </a:rPr>
              <a:t>Output Gate Layer</a:t>
            </a:r>
            <a:endParaRPr sz="1474" b="1">
              <a:solidFill>
                <a:schemeClr val="dk1"/>
              </a:solidFill>
              <a:highlight>
                <a:srgbClr val="FDFDFD"/>
              </a:highlight>
              <a:latin typeface="Microsoft Yahei"/>
              <a:ea typeface="Microsoft Yahei"/>
              <a:cs typeface="Microsoft Yahei"/>
              <a:sym typeface="Microsoft Yahei"/>
            </a:endParaRPr>
          </a:p>
        </p:txBody>
      </p:sp>
      <p:pic>
        <p:nvPicPr>
          <p:cNvPr id="173" name="Google Shape;173;p29"/>
          <p:cNvPicPr preferRelativeResize="0"/>
          <p:nvPr/>
        </p:nvPicPr>
        <p:blipFill>
          <a:blip r:embed="rId3">
            <a:alphaModFix/>
          </a:blip>
          <a:stretch>
            <a:fillRect/>
          </a:stretch>
        </p:blipFill>
        <p:spPr>
          <a:xfrm>
            <a:off x="1214175" y="1017725"/>
            <a:ext cx="6715651" cy="20839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3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ko"/>
              <a:t>Long-Short Term Memory - Forget Gate Layer</a:t>
            </a:r>
            <a:endParaRPr/>
          </a:p>
        </p:txBody>
      </p:sp>
      <p:sp>
        <p:nvSpPr>
          <p:cNvPr id="179" name="Google Shape;179;p30"/>
          <p:cNvSpPr txBox="1">
            <a:spLocks noGrp="1"/>
          </p:cNvSpPr>
          <p:nvPr>
            <p:ph type="body" idx="1"/>
          </p:nvPr>
        </p:nvSpPr>
        <p:spPr>
          <a:xfrm>
            <a:off x="1460250" y="3157075"/>
            <a:ext cx="6223500" cy="1354500"/>
          </a:xfrm>
          <a:prstGeom prst="rect">
            <a:avLst/>
          </a:prstGeom>
        </p:spPr>
        <p:txBody>
          <a:bodyPr spcFirstLastPara="1" wrap="square" lIns="91425" tIns="91425" rIns="91425" bIns="91425" anchor="t" anchorCtr="0">
            <a:normAutofit lnSpcReduction="10000"/>
          </a:bodyPr>
          <a:lstStyle/>
          <a:p>
            <a:pPr marL="0" lvl="0" indent="0" algn="l" rtl="0">
              <a:spcBef>
                <a:spcPts val="0"/>
              </a:spcBef>
              <a:spcAft>
                <a:spcPts val="0"/>
              </a:spcAft>
              <a:buNone/>
            </a:pPr>
            <a:endParaRPr sz="1374">
              <a:solidFill>
                <a:schemeClr val="dk1"/>
              </a:solidFill>
              <a:highlight>
                <a:srgbClr val="FDFDFD"/>
              </a:highlight>
              <a:latin typeface="Microsoft Yahei"/>
              <a:ea typeface="Microsoft Yahei"/>
              <a:cs typeface="Microsoft Yahei"/>
              <a:sym typeface="Microsoft Yahei"/>
            </a:endParaRPr>
          </a:p>
          <a:p>
            <a:pPr marL="0" lvl="0" indent="0" algn="l" rtl="0">
              <a:spcBef>
                <a:spcPts val="1200"/>
              </a:spcBef>
              <a:spcAft>
                <a:spcPts val="1200"/>
              </a:spcAft>
              <a:buNone/>
            </a:pPr>
            <a:r>
              <a:rPr lang="ko">
                <a:solidFill>
                  <a:schemeClr val="dk1"/>
                </a:solidFill>
                <a:highlight>
                  <a:srgbClr val="FDFDFD"/>
                </a:highlight>
                <a:latin typeface="Microsoft Yahei"/>
                <a:ea typeface="Microsoft Yahei"/>
                <a:cs typeface="Microsoft Yahei"/>
                <a:sym typeface="Microsoft Yahei"/>
              </a:rPr>
              <a:t>Decide what information to discard from Cell state If it is 0, discard it, and if it is 1, save it.</a:t>
            </a:r>
            <a:endParaRPr sz="1374">
              <a:solidFill>
                <a:schemeClr val="dk1"/>
              </a:solidFill>
              <a:highlight>
                <a:srgbClr val="FDFDFD"/>
              </a:highlight>
              <a:latin typeface="Microsoft Yahei"/>
              <a:ea typeface="Microsoft Yahei"/>
              <a:cs typeface="Microsoft Yahei"/>
              <a:sym typeface="Microsoft Yahei"/>
            </a:endParaRPr>
          </a:p>
        </p:txBody>
      </p:sp>
      <p:pic>
        <p:nvPicPr>
          <p:cNvPr id="180" name="Google Shape;180;p30"/>
          <p:cNvPicPr preferRelativeResize="0"/>
          <p:nvPr/>
        </p:nvPicPr>
        <p:blipFill>
          <a:blip r:embed="rId3">
            <a:alphaModFix/>
          </a:blip>
          <a:stretch>
            <a:fillRect/>
          </a:stretch>
        </p:blipFill>
        <p:spPr>
          <a:xfrm>
            <a:off x="1599563" y="1170125"/>
            <a:ext cx="5944870" cy="18345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3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ko"/>
              <a:t>Long-Short Term Memory - Input Gate Layer</a:t>
            </a:r>
            <a:endParaRPr/>
          </a:p>
        </p:txBody>
      </p:sp>
      <p:sp>
        <p:nvSpPr>
          <p:cNvPr id="186" name="Google Shape;186;p31"/>
          <p:cNvSpPr txBox="1">
            <a:spLocks noGrp="1"/>
          </p:cNvSpPr>
          <p:nvPr>
            <p:ph type="body" idx="1"/>
          </p:nvPr>
        </p:nvSpPr>
        <p:spPr>
          <a:xfrm>
            <a:off x="1460250" y="3157075"/>
            <a:ext cx="6223500" cy="1354500"/>
          </a:xfrm>
          <a:prstGeom prst="rect">
            <a:avLst/>
          </a:prstGeom>
        </p:spPr>
        <p:txBody>
          <a:bodyPr spcFirstLastPara="1" wrap="square" lIns="91425" tIns="91425" rIns="91425" bIns="91425" anchor="t" anchorCtr="0">
            <a:normAutofit lnSpcReduction="10000"/>
          </a:bodyPr>
          <a:lstStyle/>
          <a:p>
            <a:pPr marL="0" lvl="0" indent="0" algn="l" rtl="0">
              <a:spcBef>
                <a:spcPts val="0"/>
              </a:spcBef>
              <a:spcAft>
                <a:spcPts val="0"/>
              </a:spcAft>
              <a:buNone/>
            </a:pPr>
            <a:endParaRPr sz="1374">
              <a:solidFill>
                <a:schemeClr val="dk1"/>
              </a:solidFill>
              <a:highlight>
                <a:srgbClr val="FDFDFD"/>
              </a:highlight>
              <a:latin typeface="Microsoft Yahei"/>
              <a:ea typeface="Microsoft Yahei"/>
              <a:cs typeface="Microsoft Yahei"/>
              <a:sym typeface="Microsoft Yahei"/>
            </a:endParaRPr>
          </a:p>
          <a:p>
            <a:pPr marL="0" lvl="0" indent="0" algn="l" rtl="0">
              <a:spcBef>
                <a:spcPts val="1200"/>
              </a:spcBef>
              <a:spcAft>
                <a:spcPts val="1200"/>
              </a:spcAft>
              <a:buNone/>
            </a:pPr>
            <a:r>
              <a:rPr lang="ko">
                <a:solidFill>
                  <a:schemeClr val="dk1"/>
                </a:solidFill>
                <a:highlight>
                  <a:srgbClr val="FDFDFD"/>
                </a:highlight>
                <a:latin typeface="Microsoft Yahei"/>
                <a:ea typeface="Microsoft Yahei"/>
                <a:cs typeface="Microsoft Yahei"/>
                <a:sym typeface="Microsoft Yahei"/>
              </a:rPr>
              <a:t>Decide which of the new information you want to store in the cell state.</a:t>
            </a:r>
            <a:endParaRPr sz="1374">
              <a:solidFill>
                <a:schemeClr val="dk1"/>
              </a:solidFill>
              <a:highlight>
                <a:srgbClr val="FDFDFD"/>
              </a:highlight>
              <a:latin typeface="Microsoft Yahei"/>
              <a:ea typeface="Microsoft Yahei"/>
              <a:cs typeface="Microsoft Yahei"/>
              <a:sym typeface="Microsoft Yahei"/>
            </a:endParaRPr>
          </a:p>
        </p:txBody>
      </p:sp>
      <p:pic>
        <p:nvPicPr>
          <p:cNvPr id="187" name="Google Shape;187;p31"/>
          <p:cNvPicPr preferRelativeResize="0"/>
          <p:nvPr/>
        </p:nvPicPr>
        <p:blipFill>
          <a:blip r:embed="rId3">
            <a:alphaModFix/>
          </a:blip>
          <a:stretch>
            <a:fillRect/>
          </a:stretch>
        </p:blipFill>
        <p:spPr>
          <a:xfrm>
            <a:off x="1599538" y="1170125"/>
            <a:ext cx="5944870" cy="18345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ko"/>
              <a:t>1. Captcha</a:t>
            </a:r>
            <a:endParaRPr/>
          </a:p>
          <a:p>
            <a:pPr marL="0" lvl="0" indent="0" algn="l" rtl="0">
              <a:spcBef>
                <a:spcPts val="1200"/>
              </a:spcBef>
              <a:spcAft>
                <a:spcPts val="0"/>
              </a:spcAft>
              <a:buNone/>
            </a:pPr>
            <a:r>
              <a:rPr lang="ko"/>
              <a:t>2  Captcha Cracker</a:t>
            </a:r>
            <a:endParaRPr/>
          </a:p>
          <a:p>
            <a:pPr marL="0" lvl="0" indent="0" algn="l" rtl="0">
              <a:spcBef>
                <a:spcPts val="1200"/>
              </a:spcBef>
              <a:spcAft>
                <a:spcPts val="0"/>
              </a:spcAft>
              <a:buNone/>
            </a:pPr>
            <a:r>
              <a:rPr lang="ko"/>
              <a:t>3. OCR, CNN, RNN, CTC Loss</a:t>
            </a:r>
            <a:endParaRPr/>
          </a:p>
          <a:p>
            <a:pPr marL="0" lvl="0" indent="0" algn="l" rtl="0">
              <a:spcBef>
                <a:spcPts val="1200"/>
              </a:spcBef>
              <a:spcAft>
                <a:spcPts val="0"/>
              </a:spcAft>
              <a:buNone/>
            </a:pPr>
            <a:r>
              <a:rPr lang="ko"/>
              <a:t>4. RESULT</a:t>
            </a:r>
            <a:endParaRPr/>
          </a:p>
          <a:p>
            <a:pPr marL="0" lvl="0" indent="0" algn="l" rtl="0">
              <a:spcBef>
                <a:spcPts val="1200"/>
              </a:spcBef>
              <a:spcAft>
                <a:spcPts val="1200"/>
              </a:spcAft>
              <a:buNone/>
            </a:pPr>
            <a:r>
              <a:rPr lang="ko"/>
              <a:t>5. Limitation</a:t>
            </a:r>
            <a:endParaRPr/>
          </a:p>
        </p:txBody>
      </p:sp>
      <p:pic>
        <p:nvPicPr>
          <p:cNvPr id="13" name="그래픽 13">
            <a:extLst>
              <a:ext uri="{FF2B5EF4-FFF2-40B4-BE49-F238E27FC236}">
                <a16:creationId xmlns:a16="http://schemas.microsoft.com/office/drawing/2014/main" id="{62D93578-0790-D702-8088-C50168C1A4FE}"/>
              </a:ext>
            </a:extLst>
          </p:cNvPr>
          <p:cNvPicPr>
            <a:picLocks noChangeAspect="1"/>
            <a:extLst>
              <a:ext uri="{51228E76-BA90-4043-B771-695A4F85340A}">
                <alf:liveFeedProps xmlns:alf="http://schemas.microsoft.com/office/drawing/2021/livefeed"/>
              </a:ext>
            </a:extLst>
          </p:cNvPicPr>
          <p:nvPr/>
        </p:nvPicPr>
        <p:blipFill>
          <a:blip r:embed="rId3">
            <a:extLst>
              <a:ext uri="{96DAC541-7B7A-43D3-8B79-37D633B846F1}">
                <asvg:svgBlip xmlns:asvg="http://schemas.microsoft.com/office/drawing/2016/SVG/main" r:embed="rId4"/>
              </a:ext>
            </a:extLst>
          </a:blip>
          <a:stretch>
            <a:fillRect/>
          </a:stretch>
        </p:blipFill>
        <p:spPr>
          <a:xfrm>
            <a:off x="7539228" y="3538728"/>
            <a:ext cx="1543050" cy="1543050"/>
          </a:xfrm>
          <a:prstGeom prst="ellipse">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3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ko"/>
              <a:t>Long-Short Term Memory - Cell State Update</a:t>
            </a:r>
            <a:endParaRPr/>
          </a:p>
        </p:txBody>
      </p:sp>
      <p:sp>
        <p:nvSpPr>
          <p:cNvPr id="193" name="Google Shape;193;p32"/>
          <p:cNvSpPr txBox="1">
            <a:spLocks noGrp="1"/>
          </p:cNvSpPr>
          <p:nvPr>
            <p:ph type="body" idx="1"/>
          </p:nvPr>
        </p:nvSpPr>
        <p:spPr>
          <a:xfrm>
            <a:off x="1460250" y="3157075"/>
            <a:ext cx="6223500" cy="13545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sz="1374">
              <a:solidFill>
                <a:schemeClr val="dk1"/>
              </a:solidFill>
              <a:highlight>
                <a:srgbClr val="FDFDFD"/>
              </a:highlight>
              <a:latin typeface="Microsoft Yahei"/>
              <a:ea typeface="Microsoft Yahei"/>
              <a:cs typeface="Microsoft Yahei"/>
              <a:sym typeface="Microsoft Yahei"/>
            </a:endParaRPr>
          </a:p>
          <a:p>
            <a:pPr marL="0" lvl="0" indent="0" algn="l" rtl="0">
              <a:spcBef>
                <a:spcPts val="1200"/>
              </a:spcBef>
              <a:spcAft>
                <a:spcPts val="1200"/>
              </a:spcAft>
              <a:buNone/>
            </a:pPr>
            <a:r>
              <a:rPr lang="ko">
                <a:solidFill>
                  <a:schemeClr val="dk1"/>
                </a:solidFill>
                <a:highlight>
                  <a:srgbClr val="FDFDFD"/>
                </a:highlight>
                <a:latin typeface="Microsoft Yahei"/>
                <a:ea typeface="Microsoft Yahei"/>
                <a:cs typeface="Microsoft Yahei"/>
                <a:sym typeface="Microsoft Yahei"/>
              </a:rPr>
              <a:t>Update decisions made in the last step</a:t>
            </a:r>
            <a:endParaRPr>
              <a:solidFill>
                <a:schemeClr val="dk1"/>
              </a:solidFill>
              <a:highlight>
                <a:srgbClr val="FDFDFD"/>
              </a:highlight>
              <a:latin typeface="Microsoft Yahei"/>
              <a:ea typeface="Microsoft Yahei"/>
              <a:cs typeface="Microsoft Yahei"/>
              <a:sym typeface="Microsoft Yahei"/>
            </a:endParaRPr>
          </a:p>
        </p:txBody>
      </p:sp>
      <p:pic>
        <p:nvPicPr>
          <p:cNvPr id="194" name="Google Shape;194;p32"/>
          <p:cNvPicPr preferRelativeResize="0"/>
          <p:nvPr/>
        </p:nvPicPr>
        <p:blipFill>
          <a:blip r:embed="rId3">
            <a:alphaModFix/>
          </a:blip>
          <a:stretch>
            <a:fillRect/>
          </a:stretch>
        </p:blipFill>
        <p:spPr>
          <a:xfrm>
            <a:off x="1599563" y="1170125"/>
            <a:ext cx="5944870" cy="18345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3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ko"/>
              <a:t>Long-Short Term Memory - Output Gate Layer</a:t>
            </a:r>
            <a:endParaRPr/>
          </a:p>
        </p:txBody>
      </p:sp>
      <p:sp>
        <p:nvSpPr>
          <p:cNvPr id="200" name="Google Shape;200;p33"/>
          <p:cNvSpPr txBox="1">
            <a:spLocks noGrp="1"/>
          </p:cNvSpPr>
          <p:nvPr>
            <p:ph type="body" idx="1"/>
          </p:nvPr>
        </p:nvSpPr>
        <p:spPr>
          <a:xfrm>
            <a:off x="1460250" y="3157075"/>
            <a:ext cx="6223500" cy="13545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sz="1374">
              <a:solidFill>
                <a:schemeClr val="dk1"/>
              </a:solidFill>
              <a:highlight>
                <a:srgbClr val="FDFDFD"/>
              </a:highlight>
              <a:latin typeface="Microsoft Yahei"/>
              <a:ea typeface="Microsoft Yahei"/>
              <a:cs typeface="Microsoft Yahei"/>
              <a:sym typeface="Microsoft Yahei"/>
            </a:endParaRPr>
          </a:p>
          <a:p>
            <a:pPr marL="0" lvl="0" indent="0" algn="l" rtl="0">
              <a:spcBef>
                <a:spcPts val="1200"/>
              </a:spcBef>
              <a:spcAft>
                <a:spcPts val="1200"/>
              </a:spcAft>
              <a:buNone/>
            </a:pPr>
            <a:r>
              <a:rPr lang="ko">
                <a:solidFill>
                  <a:schemeClr val="dk1"/>
                </a:solidFill>
                <a:highlight>
                  <a:srgbClr val="FDFDFD"/>
                </a:highlight>
                <a:latin typeface="Microsoft Yahei"/>
                <a:ea typeface="Microsoft Yahei"/>
                <a:cs typeface="Microsoft Yahei"/>
                <a:sym typeface="Microsoft Yahei"/>
              </a:rPr>
              <a:t>Decide which part to send as output to Cell state</a:t>
            </a:r>
            <a:endParaRPr>
              <a:solidFill>
                <a:schemeClr val="dk1"/>
              </a:solidFill>
              <a:highlight>
                <a:srgbClr val="FDFDFD"/>
              </a:highlight>
              <a:latin typeface="Microsoft Yahei"/>
              <a:ea typeface="Microsoft Yahei"/>
              <a:cs typeface="Microsoft Yahei"/>
              <a:sym typeface="Microsoft Yahei"/>
            </a:endParaRPr>
          </a:p>
        </p:txBody>
      </p:sp>
      <p:pic>
        <p:nvPicPr>
          <p:cNvPr id="201" name="Google Shape;201;p33"/>
          <p:cNvPicPr preferRelativeResize="0"/>
          <p:nvPr/>
        </p:nvPicPr>
        <p:blipFill>
          <a:blip r:embed="rId3">
            <a:alphaModFix/>
          </a:blip>
          <a:stretch>
            <a:fillRect/>
          </a:stretch>
        </p:blipFill>
        <p:spPr>
          <a:xfrm>
            <a:off x="1599563" y="1170125"/>
            <a:ext cx="5944870" cy="18345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3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ko"/>
              <a:t>Connectionist Temporal Classification Loss</a:t>
            </a:r>
            <a:endParaRPr/>
          </a:p>
        </p:txBody>
      </p:sp>
      <p:sp>
        <p:nvSpPr>
          <p:cNvPr id="207" name="Google Shape;207;p34"/>
          <p:cNvSpPr txBox="1">
            <a:spLocks noGrp="1"/>
          </p:cNvSpPr>
          <p:nvPr>
            <p:ph type="body" idx="1"/>
          </p:nvPr>
        </p:nvSpPr>
        <p:spPr>
          <a:xfrm>
            <a:off x="4572000" y="1510575"/>
            <a:ext cx="4260300" cy="2932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a:solidFill>
                  <a:schemeClr val="dk1"/>
                </a:solidFill>
                <a:highlight>
                  <a:srgbClr val="FDFDFD"/>
                </a:highlight>
                <a:latin typeface="Microsoft Yahei"/>
                <a:ea typeface="Microsoft Yahei"/>
                <a:cs typeface="Microsoft Yahei"/>
                <a:sym typeface="Microsoft Yahei"/>
              </a:rPr>
              <a:t>RNN requires segmented data</a:t>
            </a:r>
            <a:endParaRPr>
              <a:solidFill>
                <a:schemeClr val="dk1"/>
              </a:solidFill>
              <a:highlight>
                <a:srgbClr val="FDFDFD"/>
              </a:highlight>
              <a:latin typeface="Microsoft Yahei"/>
              <a:ea typeface="Microsoft Yahei"/>
              <a:cs typeface="Microsoft Yahei"/>
              <a:sym typeface="Microsoft Yahei"/>
            </a:endParaRPr>
          </a:p>
          <a:p>
            <a:pPr marL="0" lvl="0" indent="0" algn="l" rtl="0">
              <a:spcBef>
                <a:spcPts val="1200"/>
              </a:spcBef>
              <a:spcAft>
                <a:spcPts val="0"/>
              </a:spcAft>
              <a:buNone/>
            </a:pPr>
            <a:r>
              <a:rPr lang="ko">
                <a:solidFill>
                  <a:schemeClr val="dk1"/>
                </a:solidFill>
                <a:highlight>
                  <a:srgbClr val="FDFDFD"/>
                </a:highlight>
                <a:latin typeface="Microsoft Yahei"/>
                <a:ea typeface="Microsoft Yahei"/>
                <a:cs typeface="Microsoft Yahei"/>
                <a:sym typeface="Microsoft Yahei"/>
              </a:rPr>
              <a:t> -&gt; Difficult to create a lot of data for segmentation</a:t>
            </a:r>
            <a:endParaRPr>
              <a:solidFill>
                <a:schemeClr val="dk1"/>
              </a:solidFill>
              <a:highlight>
                <a:srgbClr val="FDFDFD"/>
              </a:highlight>
              <a:latin typeface="Microsoft Yahei"/>
              <a:ea typeface="Microsoft Yahei"/>
              <a:cs typeface="Microsoft Yahei"/>
              <a:sym typeface="Microsoft Yahei"/>
            </a:endParaRPr>
          </a:p>
          <a:p>
            <a:pPr marL="0" lvl="0" indent="0" algn="l" rtl="0">
              <a:spcBef>
                <a:spcPts val="1200"/>
              </a:spcBef>
              <a:spcAft>
                <a:spcPts val="0"/>
              </a:spcAft>
              <a:buNone/>
            </a:pPr>
            <a:endParaRPr>
              <a:solidFill>
                <a:schemeClr val="dk1"/>
              </a:solidFill>
              <a:highlight>
                <a:srgbClr val="FDFDFD"/>
              </a:highlight>
              <a:latin typeface="Microsoft Yahei"/>
              <a:ea typeface="Microsoft Yahei"/>
              <a:cs typeface="Microsoft Yahei"/>
              <a:sym typeface="Microsoft Yahei"/>
            </a:endParaRPr>
          </a:p>
          <a:p>
            <a:pPr marL="0" lvl="0" indent="0" algn="l" rtl="0">
              <a:spcBef>
                <a:spcPts val="1200"/>
              </a:spcBef>
              <a:spcAft>
                <a:spcPts val="0"/>
              </a:spcAft>
              <a:buNone/>
            </a:pPr>
            <a:r>
              <a:rPr lang="ko">
                <a:solidFill>
                  <a:schemeClr val="dk1"/>
                </a:solidFill>
                <a:highlight>
                  <a:srgbClr val="FDFDFD"/>
                </a:highlight>
                <a:latin typeface="Microsoft Yahei"/>
                <a:ea typeface="Microsoft Yahei"/>
                <a:cs typeface="Microsoft Yahei"/>
                <a:sym typeface="Microsoft Yahei"/>
              </a:rPr>
              <a:t>CTC can learn the unsegmented data.</a:t>
            </a:r>
            <a:endParaRPr>
              <a:solidFill>
                <a:schemeClr val="dk1"/>
              </a:solidFill>
              <a:highlight>
                <a:srgbClr val="FDFDFD"/>
              </a:highlight>
              <a:latin typeface="Microsoft Yahei"/>
              <a:ea typeface="Microsoft Yahei"/>
              <a:cs typeface="Microsoft Yahei"/>
              <a:sym typeface="Microsoft Yahei"/>
            </a:endParaRPr>
          </a:p>
          <a:p>
            <a:pPr marL="0" lvl="0" indent="0" algn="l" rtl="0">
              <a:spcBef>
                <a:spcPts val="1200"/>
              </a:spcBef>
              <a:spcAft>
                <a:spcPts val="1200"/>
              </a:spcAft>
              <a:buNone/>
            </a:pPr>
            <a:r>
              <a:rPr lang="ko">
                <a:solidFill>
                  <a:schemeClr val="dk1"/>
                </a:solidFill>
                <a:highlight>
                  <a:srgbClr val="FDFDFD"/>
                </a:highlight>
                <a:latin typeface="Microsoft Yahei"/>
                <a:ea typeface="Microsoft Yahei"/>
                <a:cs typeface="Microsoft Yahei"/>
                <a:sym typeface="Microsoft Yahei"/>
              </a:rPr>
              <a:t>Complements the weakness of RNN</a:t>
            </a:r>
            <a:endParaRPr>
              <a:solidFill>
                <a:schemeClr val="dk1"/>
              </a:solidFill>
              <a:highlight>
                <a:srgbClr val="FDFDFD"/>
              </a:highlight>
              <a:latin typeface="Microsoft Yahei"/>
              <a:ea typeface="Microsoft Yahei"/>
              <a:cs typeface="Microsoft Yahei"/>
              <a:sym typeface="Microsoft Yahei"/>
            </a:endParaRPr>
          </a:p>
        </p:txBody>
      </p:sp>
      <p:pic>
        <p:nvPicPr>
          <p:cNvPr id="208" name="Google Shape;208;p34"/>
          <p:cNvPicPr preferRelativeResize="0"/>
          <p:nvPr/>
        </p:nvPicPr>
        <p:blipFill>
          <a:blip r:embed="rId3">
            <a:alphaModFix/>
          </a:blip>
          <a:stretch>
            <a:fillRect/>
          </a:stretch>
        </p:blipFill>
        <p:spPr>
          <a:xfrm>
            <a:off x="1122824" y="1331525"/>
            <a:ext cx="2119875" cy="329090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3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ko"/>
              <a:t>Connectionist Temporal Classification Loss</a:t>
            </a:r>
            <a:endParaRPr/>
          </a:p>
        </p:txBody>
      </p:sp>
      <p:sp>
        <p:nvSpPr>
          <p:cNvPr id="214" name="Google Shape;214;p35"/>
          <p:cNvSpPr txBox="1">
            <a:spLocks noGrp="1"/>
          </p:cNvSpPr>
          <p:nvPr>
            <p:ph type="body" idx="1"/>
          </p:nvPr>
        </p:nvSpPr>
        <p:spPr>
          <a:xfrm>
            <a:off x="4572000" y="1152475"/>
            <a:ext cx="4260300" cy="3419400"/>
          </a:xfrm>
          <a:prstGeom prst="rect">
            <a:avLst/>
          </a:prstGeom>
        </p:spPr>
        <p:txBody>
          <a:bodyPr spcFirstLastPara="1" wrap="square" lIns="91425" tIns="91425" rIns="91425" bIns="91425" anchor="t" anchorCtr="0">
            <a:normAutofit fontScale="85000" lnSpcReduction="10000"/>
          </a:bodyPr>
          <a:lstStyle/>
          <a:p>
            <a:pPr marL="0" lvl="0" indent="0" algn="l" rtl="0">
              <a:spcBef>
                <a:spcPts val="0"/>
              </a:spcBef>
              <a:spcAft>
                <a:spcPts val="0"/>
              </a:spcAft>
              <a:buNone/>
            </a:pPr>
            <a:r>
              <a:rPr lang="ko" sz="1817">
                <a:solidFill>
                  <a:schemeClr val="dk1"/>
                </a:solidFill>
                <a:highlight>
                  <a:srgbClr val="FDFDFD"/>
                </a:highlight>
              </a:rPr>
              <a:t>Used for voice file or handwriting recognition</a:t>
            </a:r>
            <a:endParaRPr sz="1367"/>
          </a:p>
          <a:p>
            <a:pPr marL="0" lvl="0" indent="0" algn="l" rtl="0">
              <a:spcBef>
                <a:spcPts val="1200"/>
              </a:spcBef>
              <a:spcAft>
                <a:spcPts val="0"/>
              </a:spcAft>
              <a:buNone/>
            </a:pPr>
            <a:endParaRPr/>
          </a:p>
          <a:p>
            <a:pPr marL="0" lvl="0" indent="0" algn="l" rtl="0">
              <a:spcBef>
                <a:spcPts val="1200"/>
              </a:spcBef>
              <a:spcAft>
                <a:spcPts val="0"/>
              </a:spcAft>
              <a:buNone/>
            </a:pPr>
            <a:r>
              <a:rPr lang="ko">
                <a:solidFill>
                  <a:srgbClr val="232323"/>
                </a:solidFill>
              </a:rPr>
              <a:t>Adjust length and segmentation using blank</a:t>
            </a:r>
            <a:endParaRPr>
              <a:solidFill>
                <a:srgbClr val="232323"/>
              </a:solidFill>
            </a:endParaRPr>
          </a:p>
          <a:p>
            <a:pPr marL="0" lvl="0" indent="0" algn="l" rtl="0">
              <a:spcBef>
                <a:spcPts val="1200"/>
              </a:spcBef>
              <a:spcAft>
                <a:spcPts val="0"/>
              </a:spcAft>
              <a:buNone/>
            </a:pPr>
            <a:endParaRPr>
              <a:solidFill>
                <a:srgbClr val="232323"/>
              </a:solidFill>
            </a:endParaRPr>
          </a:p>
          <a:p>
            <a:pPr marL="0" lvl="0" indent="0" algn="l" rtl="0">
              <a:spcBef>
                <a:spcPts val="1200"/>
              </a:spcBef>
              <a:spcAft>
                <a:spcPts val="0"/>
              </a:spcAft>
              <a:buNone/>
            </a:pPr>
            <a:r>
              <a:rPr lang="ko">
                <a:solidFill>
                  <a:srgbClr val="232323"/>
                </a:solidFill>
              </a:rPr>
              <a:t>Remove blank and duplication</a:t>
            </a:r>
            <a:endParaRPr>
              <a:solidFill>
                <a:srgbClr val="232323"/>
              </a:solidFill>
            </a:endParaRPr>
          </a:p>
          <a:p>
            <a:pPr marL="0" lvl="0" indent="0" algn="l" rtl="0">
              <a:spcBef>
                <a:spcPts val="1200"/>
              </a:spcBef>
              <a:spcAft>
                <a:spcPts val="0"/>
              </a:spcAft>
              <a:buNone/>
            </a:pPr>
            <a:endParaRPr>
              <a:solidFill>
                <a:srgbClr val="232323"/>
              </a:solidFill>
            </a:endParaRPr>
          </a:p>
          <a:p>
            <a:pPr marL="0" lvl="0" indent="0" algn="l" rtl="0">
              <a:spcBef>
                <a:spcPts val="1200"/>
              </a:spcBef>
              <a:spcAft>
                <a:spcPts val="1200"/>
              </a:spcAft>
              <a:buNone/>
            </a:pPr>
            <a:r>
              <a:rPr lang="ko">
                <a:solidFill>
                  <a:srgbClr val="232323"/>
                </a:solidFill>
              </a:rPr>
              <a:t>-&gt; Create characters</a:t>
            </a:r>
            <a:endParaRPr>
              <a:solidFill>
                <a:srgbClr val="232323"/>
              </a:solidFill>
            </a:endParaRPr>
          </a:p>
        </p:txBody>
      </p:sp>
      <p:pic>
        <p:nvPicPr>
          <p:cNvPr id="215" name="Google Shape;215;p35"/>
          <p:cNvPicPr preferRelativeResize="0"/>
          <p:nvPr/>
        </p:nvPicPr>
        <p:blipFill>
          <a:blip r:embed="rId3">
            <a:alphaModFix/>
          </a:blip>
          <a:stretch>
            <a:fillRect/>
          </a:stretch>
        </p:blipFill>
        <p:spPr>
          <a:xfrm>
            <a:off x="311700" y="1226798"/>
            <a:ext cx="3403949" cy="3270751"/>
          </a:xfrm>
          <a:prstGeom prst="rect">
            <a:avLst/>
          </a:prstGeom>
          <a:noFill/>
          <a:ln>
            <a:noFill/>
          </a:ln>
        </p:spPr>
      </p:pic>
      <p:sp>
        <p:nvSpPr>
          <p:cNvPr id="216" name="Google Shape;216;p35"/>
          <p:cNvSpPr txBox="1"/>
          <p:nvPr/>
        </p:nvSpPr>
        <p:spPr>
          <a:xfrm>
            <a:off x="1490025" y="4571875"/>
            <a:ext cx="104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
              <a:t>-&gt; hello</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3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ko"/>
              <a:t>Result - Training &amp; Validation</a:t>
            </a:r>
            <a:endParaRPr/>
          </a:p>
        </p:txBody>
      </p:sp>
      <p:pic>
        <p:nvPicPr>
          <p:cNvPr id="222" name="Google Shape;222;p36"/>
          <p:cNvPicPr preferRelativeResize="0"/>
          <p:nvPr/>
        </p:nvPicPr>
        <p:blipFill>
          <a:blip r:embed="rId3">
            <a:alphaModFix/>
          </a:blip>
          <a:stretch>
            <a:fillRect/>
          </a:stretch>
        </p:blipFill>
        <p:spPr>
          <a:xfrm>
            <a:off x="27275" y="1478545"/>
            <a:ext cx="4327550" cy="3245642"/>
          </a:xfrm>
          <a:prstGeom prst="rect">
            <a:avLst/>
          </a:prstGeom>
          <a:noFill/>
          <a:ln>
            <a:noFill/>
          </a:ln>
        </p:spPr>
      </p:pic>
      <p:pic>
        <p:nvPicPr>
          <p:cNvPr id="223" name="Google Shape;223;p36"/>
          <p:cNvPicPr preferRelativeResize="0"/>
          <p:nvPr/>
        </p:nvPicPr>
        <p:blipFill>
          <a:blip r:embed="rId4">
            <a:alphaModFix/>
          </a:blip>
          <a:stretch>
            <a:fillRect/>
          </a:stretch>
        </p:blipFill>
        <p:spPr>
          <a:xfrm>
            <a:off x="4354825" y="1478538"/>
            <a:ext cx="4327549" cy="3245626"/>
          </a:xfrm>
          <a:prstGeom prst="rect">
            <a:avLst/>
          </a:prstGeom>
          <a:noFill/>
          <a:ln>
            <a:noFill/>
          </a:ln>
        </p:spPr>
      </p:pic>
      <p:sp>
        <p:nvSpPr>
          <p:cNvPr id="224" name="Google Shape;224;p36"/>
          <p:cNvSpPr txBox="1"/>
          <p:nvPr/>
        </p:nvSpPr>
        <p:spPr>
          <a:xfrm>
            <a:off x="1365288" y="4724175"/>
            <a:ext cx="16515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ko"/>
              <a:t>Adam</a:t>
            </a:r>
            <a:endParaRPr/>
          </a:p>
        </p:txBody>
      </p:sp>
      <p:sp>
        <p:nvSpPr>
          <p:cNvPr id="225" name="Google Shape;225;p36"/>
          <p:cNvSpPr txBox="1"/>
          <p:nvPr/>
        </p:nvSpPr>
        <p:spPr>
          <a:xfrm>
            <a:off x="6015050" y="4724175"/>
            <a:ext cx="10071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ko"/>
              <a:t>SGD</a:t>
            </a:r>
            <a:endParaRPr/>
          </a:p>
        </p:txBody>
      </p:sp>
      <p:sp>
        <p:nvSpPr>
          <p:cNvPr id="226" name="Google Shape;226;p36"/>
          <p:cNvSpPr txBox="1"/>
          <p:nvPr/>
        </p:nvSpPr>
        <p:spPr>
          <a:xfrm>
            <a:off x="3796500" y="1249438"/>
            <a:ext cx="1269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
              <a:t>lr = 0.001</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p3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ko"/>
              <a:t>Result - Training &amp; Validation</a:t>
            </a:r>
            <a:endParaRPr/>
          </a:p>
          <a:p>
            <a:pPr marL="0" lvl="0" indent="0" algn="l" rtl="0">
              <a:spcBef>
                <a:spcPts val="0"/>
              </a:spcBef>
              <a:spcAft>
                <a:spcPts val="0"/>
              </a:spcAft>
              <a:buNone/>
            </a:pPr>
            <a:endParaRPr/>
          </a:p>
        </p:txBody>
      </p:sp>
      <p:pic>
        <p:nvPicPr>
          <p:cNvPr id="232" name="Google Shape;232;p37"/>
          <p:cNvPicPr preferRelativeResize="0"/>
          <p:nvPr/>
        </p:nvPicPr>
        <p:blipFill>
          <a:blip r:embed="rId3">
            <a:alphaModFix/>
          </a:blip>
          <a:stretch>
            <a:fillRect/>
          </a:stretch>
        </p:blipFill>
        <p:spPr>
          <a:xfrm>
            <a:off x="50725" y="1332513"/>
            <a:ext cx="4342275" cy="3256700"/>
          </a:xfrm>
          <a:prstGeom prst="rect">
            <a:avLst/>
          </a:prstGeom>
          <a:noFill/>
          <a:ln>
            <a:noFill/>
          </a:ln>
        </p:spPr>
      </p:pic>
      <p:pic>
        <p:nvPicPr>
          <p:cNvPr id="233" name="Google Shape;233;p37"/>
          <p:cNvPicPr preferRelativeResize="0"/>
          <p:nvPr/>
        </p:nvPicPr>
        <p:blipFill>
          <a:blip r:embed="rId4">
            <a:alphaModFix/>
          </a:blip>
          <a:stretch>
            <a:fillRect/>
          </a:stretch>
        </p:blipFill>
        <p:spPr>
          <a:xfrm>
            <a:off x="4408800" y="1332513"/>
            <a:ext cx="4423499" cy="3317624"/>
          </a:xfrm>
          <a:prstGeom prst="rect">
            <a:avLst/>
          </a:prstGeom>
          <a:noFill/>
          <a:ln>
            <a:noFill/>
          </a:ln>
        </p:spPr>
      </p:pic>
      <p:sp>
        <p:nvSpPr>
          <p:cNvPr id="234" name="Google Shape;234;p37"/>
          <p:cNvSpPr txBox="1"/>
          <p:nvPr/>
        </p:nvSpPr>
        <p:spPr>
          <a:xfrm>
            <a:off x="788913" y="4426975"/>
            <a:ext cx="28659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ko"/>
              <a:t>Adam</a:t>
            </a:r>
            <a:endParaRPr/>
          </a:p>
        </p:txBody>
      </p:sp>
      <p:sp>
        <p:nvSpPr>
          <p:cNvPr id="235" name="Google Shape;235;p37"/>
          <p:cNvSpPr txBox="1"/>
          <p:nvPr/>
        </p:nvSpPr>
        <p:spPr>
          <a:xfrm>
            <a:off x="5478400" y="4518625"/>
            <a:ext cx="2252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ko"/>
              <a:t>SGD</a:t>
            </a:r>
            <a:endParaRPr/>
          </a:p>
        </p:txBody>
      </p:sp>
      <p:sp>
        <p:nvSpPr>
          <p:cNvPr id="236" name="Google Shape;236;p37"/>
          <p:cNvSpPr txBox="1"/>
          <p:nvPr/>
        </p:nvSpPr>
        <p:spPr>
          <a:xfrm>
            <a:off x="3654825" y="1163700"/>
            <a:ext cx="1664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ko"/>
              <a:t>lr = 0.003</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3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ko"/>
              <a:t>Result - Training &amp; Validation</a:t>
            </a:r>
            <a:endParaRPr/>
          </a:p>
          <a:p>
            <a:pPr marL="0" lvl="0" indent="0" algn="l" rtl="0">
              <a:spcBef>
                <a:spcPts val="0"/>
              </a:spcBef>
              <a:spcAft>
                <a:spcPts val="0"/>
              </a:spcAft>
              <a:buNone/>
            </a:pPr>
            <a:endParaRPr/>
          </a:p>
        </p:txBody>
      </p:sp>
      <p:pic>
        <p:nvPicPr>
          <p:cNvPr id="242" name="Google Shape;242;p38"/>
          <p:cNvPicPr preferRelativeResize="0"/>
          <p:nvPr/>
        </p:nvPicPr>
        <p:blipFill>
          <a:blip r:embed="rId3">
            <a:alphaModFix/>
          </a:blip>
          <a:stretch>
            <a:fillRect/>
          </a:stretch>
        </p:blipFill>
        <p:spPr>
          <a:xfrm>
            <a:off x="265150" y="1323901"/>
            <a:ext cx="8613699" cy="28558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3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ko"/>
              <a:t>Result - Existed model Test</a:t>
            </a:r>
            <a:endParaRPr/>
          </a:p>
          <a:p>
            <a:pPr marL="0" lvl="0" indent="0" algn="l" rtl="0">
              <a:spcBef>
                <a:spcPts val="0"/>
              </a:spcBef>
              <a:spcAft>
                <a:spcPts val="0"/>
              </a:spcAft>
              <a:buClr>
                <a:schemeClr val="dk1"/>
              </a:buClr>
              <a:buSzPct val="39285"/>
              <a:buFont typeface="Arial"/>
              <a:buNone/>
            </a:pPr>
            <a:endParaRPr/>
          </a:p>
          <a:p>
            <a:pPr marL="0" lvl="0" indent="0" algn="l" rtl="0">
              <a:spcBef>
                <a:spcPts val="0"/>
              </a:spcBef>
              <a:spcAft>
                <a:spcPts val="0"/>
              </a:spcAft>
              <a:buNone/>
            </a:pPr>
            <a:endParaRPr/>
          </a:p>
        </p:txBody>
      </p:sp>
      <p:pic>
        <p:nvPicPr>
          <p:cNvPr id="248" name="Google Shape;248;p39"/>
          <p:cNvPicPr preferRelativeResize="0"/>
          <p:nvPr/>
        </p:nvPicPr>
        <p:blipFill>
          <a:blip r:embed="rId3">
            <a:alphaModFix/>
          </a:blip>
          <a:stretch>
            <a:fillRect/>
          </a:stretch>
        </p:blipFill>
        <p:spPr>
          <a:xfrm>
            <a:off x="1773275" y="2015000"/>
            <a:ext cx="5956525" cy="2692525"/>
          </a:xfrm>
          <a:prstGeom prst="rect">
            <a:avLst/>
          </a:prstGeom>
          <a:noFill/>
          <a:ln>
            <a:noFill/>
          </a:ln>
        </p:spPr>
      </p:pic>
      <p:sp>
        <p:nvSpPr>
          <p:cNvPr id="249" name="Google Shape;249;p39"/>
          <p:cNvSpPr txBox="1">
            <a:spLocks noGrp="1"/>
          </p:cNvSpPr>
          <p:nvPr>
            <p:ph type="body" idx="1"/>
          </p:nvPr>
        </p:nvSpPr>
        <p:spPr>
          <a:xfrm>
            <a:off x="311700" y="1152475"/>
            <a:ext cx="8520600" cy="487800"/>
          </a:xfrm>
          <a:prstGeom prst="rect">
            <a:avLst/>
          </a:prstGeom>
        </p:spPr>
        <p:txBody>
          <a:bodyPr spcFirstLastPara="1" wrap="square" lIns="91425" tIns="91425" rIns="91425" bIns="91425" anchor="t" anchorCtr="0">
            <a:normAutofit fontScale="55000" lnSpcReduction="20000"/>
          </a:bodyPr>
          <a:lstStyle/>
          <a:p>
            <a:pPr marL="0" lvl="0" indent="0" algn="l" rtl="0">
              <a:spcBef>
                <a:spcPts val="0"/>
              </a:spcBef>
              <a:spcAft>
                <a:spcPts val="1200"/>
              </a:spcAft>
              <a:buNone/>
            </a:pPr>
            <a:r>
              <a:rPr lang="ko"/>
              <a:t>We put a CAPTCHA image found on Google into this model and tested it.</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4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ko"/>
              <a:t>Result - Existed model Test</a:t>
            </a:r>
            <a:endParaRPr/>
          </a:p>
          <a:p>
            <a:pPr marL="0" lvl="0" indent="0" algn="l" rtl="0">
              <a:spcBef>
                <a:spcPts val="0"/>
              </a:spcBef>
              <a:spcAft>
                <a:spcPts val="0"/>
              </a:spcAft>
              <a:buNone/>
            </a:pPr>
            <a:endParaRPr/>
          </a:p>
        </p:txBody>
      </p:sp>
      <p:pic>
        <p:nvPicPr>
          <p:cNvPr id="255" name="Google Shape;255;p40"/>
          <p:cNvPicPr preferRelativeResize="0"/>
          <p:nvPr/>
        </p:nvPicPr>
        <p:blipFill>
          <a:blip r:embed="rId3">
            <a:alphaModFix/>
          </a:blip>
          <a:stretch>
            <a:fillRect/>
          </a:stretch>
        </p:blipFill>
        <p:spPr>
          <a:xfrm>
            <a:off x="1861775" y="1209250"/>
            <a:ext cx="5420450" cy="3513449"/>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p4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ko"/>
              <a:t>Limitation</a:t>
            </a:r>
            <a:endParaRPr/>
          </a:p>
        </p:txBody>
      </p:sp>
      <p:sp>
        <p:nvSpPr>
          <p:cNvPr id="261" name="Google Shape;261;p41"/>
          <p:cNvSpPr txBox="1">
            <a:spLocks noGrp="1"/>
          </p:cNvSpPr>
          <p:nvPr>
            <p:ph type="body" idx="1"/>
          </p:nvPr>
        </p:nvSpPr>
        <p:spPr>
          <a:xfrm>
            <a:off x="311700" y="1152475"/>
            <a:ext cx="8520600" cy="1264500"/>
          </a:xfrm>
          <a:prstGeom prst="rect">
            <a:avLst/>
          </a:prstGeom>
        </p:spPr>
        <p:txBody>
          <a:bodyPr spcFirstLastPara="1" wrap="square" lIns="91425" tIns="91425" rIns="91425" bIns="91425" anchor="t" anchorCtr="0">
            <a:normAutofit fontScale="92500"/>
          </a:bodyPr>
          <a:lstStyle/>
          <a:p>
            <a:pPr marL="457200" lvl="0" indent="-325755" algn="l" rtl="0">
              <a:spcBef>
                <a:spcPts val="0"/>
              </a:spcBef>
              <a:spcAft>
                <a:spcPts val="0"/>
              </a:spcAft>
              <a:buClr>
                <a:schemeClr val="dk1"/>
              </a:buClr>
              <a:buSzPct val="100000"/>
              <a:buChar char="-"/>
            </a:pPr>
            <a:r>
              <a:rPr lang="ko">
                <a:solidFill>
                  <a:schemeClr val="dk1"/>
                </a:solidFill>
              </a:rPr>
              <a:t>In the exist code, Due to the lack of data, it was not possible to train using a sufficient amount of data. In this model, since the number of letters and numbers is limited to 19, it is not possible to predict other types of letters and numbers.</a:t>
            </a:r>
            <a:endParaRPr>
              <a:solidFill>
                <a:schemeClr val="dk1"/>
              </a:solidFill>
            </a:endParaRPr>
          </a:p>
          <a:p>
            <a:pPr marL="0" lvl="0" indent="0" algn="l" rtl="0">
              <a:spcBef>
                <a:spcPts val="1200"/>
              </a:spcBef>
              <a:spcAft>
                <a:spcPts val="1200"/>
              </a:spcAft>
              <a:buNone/>
            </a:pPr>
            <a:endParaRPr/>
          </a:p>
        </p:txBody>
      </p:sp>
      <p:pic>
        <p:nvPicPr>
          <p:cNvPr id="262" name="Google Shape;262;p41"/>
          <p:cNvPicPr preferRelativeResize="0"/>
          <p:nvPr/>
        </p:nvPicPr>
        <p:blipFill>
          <a:blip r:embed="rId3">
            <a:alphaModFix/>
          </a:blip>
          <a:stretch>
            <a:fillRect/>
          </a:stretch>
        </p:blipFill>
        <p:spPr>
          <a:xfrm>
            <a:off x="687438" y="2327725"/>
            <a:ext cx="7769118" cy="24217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ko" sz="2520"/>
              <a:t>Captcha</a:t>
            </a:r>
            <a:endParaRPr sz="2520"/>
          </a:p>
        </p:txBody>
      </p:sp>
      <p:sp>
        <p:nvSpPr>
          <p:cNvPr id="67" name="Google Shape;67;p1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ko" b="1">
                <a:solidFill>
                  <a:srgbClr val="232323"/>
                </a:solidFill>
              </a:rPr>
              <a:t>C</a:t>
            </a:r>
            <a:r>
              <a:rPr lang="ko">
                <a:solidFill>
                  <a:srgbClr val="232323"/>
                </a:solidFill>
              </a:rPr>
              <a:t>ompletely </a:t>
            </a:r>
            <a:r>
              <a:rPr lang="ko" b="1">
                <a:solidFill>
                  <a:srgbClr val="232323"/>
                </a:solidFill>
              </a:rPr>
              <a:t>A</a:t>
            </a:r>
            <a:r>
              <a:rPr lang="ko">
                <a:solidFill>
                  <a:srgbClr val="232323"/>
                </a:solidFill>
              </a:rPr>
              <a:t>utomated </a:t>
            </a:r>
            <a:r>
              <a:rPr lang="ko" b="1">
                <a:solidFill>
                  <a:srgbClr val="232323"/>
                </a:solidFill>
              </a:rPr>
              <a:t>P</a:t>
            </a:r>
            <a:r>
              <a:rPr lang="ko">
                <a:solidFill>
                  <a:srgbClr val="232323"/>
                </a:solidFill>
              </a:rPr>
              <a:t>ublic </a:t>
            </a:r>
            <a:r>
              <a:rPr lang="ko" b="1">
                <a:solidFill>
                  <a:srgbClr val="232323"/>
                </a:solidFill>
              </a:rPr>
              <a:t>T</a:t>
            </a:r>
            <a:r>
              <a:rPr lang="ko">
                <a:solidFill>
                  <a:srgbClr val="232323"/>
                </a:solidFill>
              </a:rPr>
              <a:t>uring Test To Tell </a:t>
            </a:r>
            <a:r>
              <a:rPr lang="ko" b="1">
                <a:solidFill>
                  <a:srgbClr val="232323"/>
                </a:solidFill>
              </a:rPr>
              <a:t>C</a:t>
            </a:r>
            <a:r>
              <a:rPr lang="ko">
                <a:solidFill>
                  <a:srgbClr val="232323"/>
                </a:solidFill>
              </a:rPr>
              <a:t>omputers and </a:t>
            </a:r>
            <a:r>
              <a:rPr lang="ko" b="1">
                <a:solidFill>
                  <a:srgbClr val="232323"/>
                </a:solidFill>
              </a:rPr>
              <a:t>H</a:t>
            </a:r>
            <a:r>
              <a:rPr lang="ko">
                <a:solidFill>
                  <a:srgbClr val="232323"/>
                </a:solidFill>
              </a:rPr>
              <a:t>umans </a:t>
            </a:r>
            <a:r>
              <a:rPr lang="ko" b="1">
                <a:solidFill>
                  <a:srgbClr val="232323"/>
                </a:solidFill>
              </a:rPr>
              <a:t>A</a:t>
            </a:r>
            <a:r>
              <a:rPr lang="ko">
                <a:solidFill>
                  <a:srgbClr val="232323"/>
                </a:solidFill>
              </a:rPr>
              <a:t>part</a:t>
            </a:r>
            <a:endParaRPr>
              <a:solidFill>
                <a:srgbClr val="232323"/>
              </a:solidFill>
            </a:endParaRPr>
          </a:p>
          <a:p>
            <a:pPr marL="0" lvl="0" indent="0" algn="l" rtl="0">
              <a:spcBef>
                <a:spcPts val="1200"/>
              </a:spcBef>
              <a:spcAft>
                <a:spcPts val="1200"/>
              </a:spcAft>
              <a:buNone/>
            </a:pPr>
            <a:endParaRPr>
              <a:solidFill>
                <a:srgbClr val="232323"/>
              </a:solidFill>
            </a:endParaRPr>
          </a:p>
        </p:txBody>
      </p:sp>
      <p:pic>
        <p:nvPicPr>
          <p:cNvPr id="68" name="Google Shape;68;p15"/>
          <p:cNvPicPr preferRelativeResize="0"/>
          <p:nvPr/>
        </p:nvPicPr>
        <p:blipFill>
          <a:blip r:embed="rId3">
            <a:alphaModFix/>
          </a:blip>
          <a:stretch>
            <a:fillRect/>
          </a:stretch>
        </p:blipFill>
        <p:spPr>
          <a:xfrm>
            <a:off x="2496913" y="1697300"/>
            <a:ext cx="4150174" cy="3003826"/>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4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ko"/>
              <a:t>Result - model</a:t>
            </a:r>
            <a:endParaRPr/>
          </a:p>
        </p:txBody>
      </p:sp>
      <p:pic>
        <p:nvPicPr>
          <p:cNvPr id="268" name="Google Shape;268;p42"/>
          <p:cNvPicPr preferRelativeResize="0"/>
          <p:nvPr/>
        </p:nvPicPr>
        <p:blipFill rotWithShape="1">
          <a:blip r:embed="rId3">
            <a:alphaModFix/>
          </a:blip>
          <a:srcRect r="60908" b="51188"/>
          <a:stretch/>
        </p:blipFill>
        <p:spPr>
          <a:xfrm>
            <a:off x="1867950" y="1017725"/>
            <a:ext cx="4573450" cy="4355352"/>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p4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ko"/>
              <a:t>Result - Test</a:t>
            </a:r>
            <a:endParaRPr/>
          </a:p>
        </p:txBody>
      </p:sp>
      <p:sp>
        <p:nvSpPr>
          <p:cNvPr id="274" name="Google Shape;274;p43"/>
          <p:cNvSpPr txBox="1"/>
          <p:nvPr/>
        </p:nvSpPr>
        <p:spPr>
          <a:xfrm>
            <a:off x="5428475" y="4565900"/>
            <a:ext cx="35073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 sz="1000"/>
              <a:t>https://github.com/Captcha-Recognition-Team/Captcha-Recognition/blob/main/building-a-captcha-ocr-in-tf2-0.ipynb</a:t>
            </a:r>
            <a:endParaRPr sz="1000"/>
          </a:p>
        </p:txBody>
      </p:sp>
      <p:pic>
        <p:nvPicPr>
          <p:cNvPr id="275" name="Google Shape;275;p43"/>
          <p:cNvPicPr preferRelativeResize="0"/>
          <p:nvPr/>
        </p:nvPicPr>
        <p:blipFill>
          <a:blip r:embed="rId3">
            <a:alphaModFix/>
          </a:blip>
          <a:stretch>
            <a:fillRect/>
          </a:stretch>
        </p:blipFill>
        <p:spPr>
          <a:xfrm>
            <a:off x="1770463" y="1078100"/>
            <a:ext cx="5603074" cy="356372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4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ko"/>
              <a:t>Result - Test</a:t>
            </a:r>
            <a:endParaRPr/>
          </a:p>
        </p:txBody>
      </p:sp>
      <p:pic>
        <p:nvPicPr>
          <p:cNvPr id="281" name="Google Shape;281;p44"/>
          <p:cNvPicPr preferRelativeResize="0"/>
          <p:nvPr/>
        </p:nvPicPr>
        <p:blipFill>
          <a:blip r:embed="rId3">
            <a:alphaModFix/>
          </a:blip>
          <a:stretch>
            <a:fillRect/>
          </a:stretch>
        </p:blipFill>
        <p:spPr>
          <a:xfrm>
            <a:off x="2524275" y="1017725"/>
            <a:ext cx="4095457" cy="3973376"/>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p4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ko"/>
              <a:t>Limitation</a:t>
            </a:r>
            <a:endParaRPr/>
          </a:p>
          <a:p>
            <a:pPr marL="0" lvl="0" indent="0" algn="l" rtl="0">
              <a:spcBef>
                <a:spcPts val="0"/>
              </a:spcBef>
              <a:spcAft>
                <a:spcPts val="0"/>
              </a:spcAft>
              <a:buNone/>
            </a:pPr>
            <a:endParaRPr/>
          </a:p>
        </p:txBody>
      </p:sp>
      <p:pic>
        <p:nvPicPr>
          <p:cNvPr id="287" name="Google Shape;287;p45"/>
          <p:cNvPicPr preferRelativeResize="0"/>
          <p:nvPr/>
        </p:nvPicPr>
        <p:blipFill>
          <a:blip r:embed="rId3">
            <a:alphaModFix/>
          </a:blip>
          <a:stretch>
            <a:fillRect/>
          </a:stretch>
        </p:blipFill>
        <p:spPr>
          <a:xfrm>
            <a:off x="738826" y="2097650"/>
            <a:ext cx="7422724" cy="2841825"/>
          </a:xfrm>
          <a:prstGeom prst="rect">
            <a:avLst/>
          </a:prstGeom>
          <a:noFill/>
          <a:ln>
            <a:noFill/>
          </a:ln>
        </p:spPr>
      </p:pic>
      <p:sp>
        <p:nvSpPr>
          <p:cNvPr id="288" name="Google Shape;288;p45"/>
          <p:cNvSpPr txBox="1"/>
          <p:nvPr/>
        </p:nvSpPr>
        <p:spPr>
          <a:xfrm>
            <a:off x="688750" y="1220438"/>
            <a:ext cx="6858000" cy="877200"/>
          </a:xfrm>
          <a:prstGeom prst="rect">
            <a:avLst/>
          </a:prstGeom>
          <a:noFill/>
          <a:ln>
            <a:noFill/>
          </a:ln>
        </p:spPr>
        <p:txBody>
          <a:bodyPr spcFirstLastPara="1" wrap="square" lIns="91425" tIns="91425" rIns="91425" bIns="91425" anchor="t" anchorCtr="0">
            <a:spAutoFit/>
          </a:bodyPr>
          <a:lstStyle/>
          <a:p>
            <a:pPr marL="457200" lvl="0" indent="-323850" algn="l" rtl="0">
              <a:spcBef>
                <a:spcPts val="0"/>
              </a:spcBef>
              <a:spcAft>
                <a:spcPts val="0"/>
              </a:spcAft>
              <a:buSzPts val="1500"/>
              <a:buChar char="-"/>
            </a:pPr>
            <a:r>
              <a:rPr lang="ko" sz="1500">
                <a:solidFill>
                  <a:schemeClr val="dk1"/>
                </a:solidFill>
              </a:rPr>
              <a:t>We added more data to make it recognizable to all numbers and letters except 0 and o. But </a:t>
            </a:r>
            <a:r>
              <a:rPr lang="ko" sz="1500"/>
              <a:t>the captured image taken from the actual site has different data from the trained one, so accuracy cannot be predicted.</a:t>
            </a:r>
            <a:endParaRPr sz="150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Google Shape;293;p4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ko"/>
              <a:t>Result - model comparison &amp; analysis</a:t>
            </a:r>
            <a:endParaRPr/>
          </a:p>
        </p:txBody>
      </p:sp>
      <p:sp>
        <p:nvSpPr>
          <p:cNvPr id="294" name="Google Shape;294;p4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295" name="Google Shape;295;p46"/>
          <p:cNvPicPr preferRelativeResize="0"/>
          <p:nvPr/>
        </p:nvPicPr>
        <p:blipFill>
          <a:blip r:embed="rId3">
            <a:alphaModFix/>
          </a:blip>
          <a:stretch>
            <a:fillRect/>
          </a:stretch>
        </p:blipFill>
        <p:spPr>
          <a:xfrm>
            <a:off x="261625" y="1103950"/>
            <a:ext cx="4148224" cy="2688801"/>
          </a:xfrm>
          <a:prstGeom prst="rect">
            <a:avLst/>
          </a:prstGeom>
          <a:noFill/>
          <a:ln>
            <a:noFill/>
          </a:ln>
        </p:spPr>
      </p:pic>
      <p:pic>
        <p:nvPicPr>
          <p:cNvPr id="296" name="Google Shape;296;p46"/>
          <p:cNvPicPr preferRelativeResize="0"/>
          <p:nvPr/>
        </p:nvPicPr>
        <p:blipFill>
          <a:blip r:embed="rId4">
            <a:alphaModFix/>
          </a:blip>
          <a:stretch>
            <a:fillRect/>
          </a:stretch>
        </p:blipFill>
        <p:spPr>
          <a:xfrm>
            <a:off x="4518750" y="1103950"/>
            <a:ext cx="4392074" cy="2758801"/>
          </a:xfrm>
          <a:prstGeom prst="rect">
            <a:avLst/>
          </a:prstGeom>
          <a:noFill/>
          <a:ln>
            <a:noFill/>
          </a:ln>
        </p:spPr>
      </p:pic>
      <p:sp>
        <p:nvSpPr>
          <p:cNvPr id="297" name="Google Shape;297;p46"/>
          <p:cNvSpPr txBox="1"/>
          <p:nvPr/>
        </p:nvSpPr>
        <p:spPr>
          <a:xfrm>
            <a:off x="462575" y="4227575"/>
            <a:ext cx="66279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 sz="1500">
                <a:solidFill>
                  <a:schemeClr val="dk1"/>
                </a:solidFill>
                <a:highlight>
                  <a:srgbClr val="FDFDFD"/>
                </a:highlight>
                <a:latin typeface="Microsoft Yahei"/>
                <a:ea typeface="Microsoft Yahei"/>
                <a:cs typeface="Microsoft Yahei"/>
                <a:sym typeface="Microsoft Yahei"/>
              </a:rPr>
              <a:t>The right side recognizes the letters more.</a:t>
            </a:r>
            <a:endParaRPr sz="1500"/>
          </a:p>
        </p:txBody>
      </p:sp>
      <p:sp>
        <p:nvSpPr>
          <p:cNvPr id="298" name="Google Shape;298;p46"/>
          <p:cNvSpPr txBox="1"/>
          <p:nvPr/>
        </p:nvSpPr>
        <p:spPr>
          <a:xfrm>
            <a:off x="926550" y="889350"/>
            <a:ext cx="29283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Clr>
                <a:schemeClr val="dk1"/>
              </a:buClr>
              <a:buSzPts val="1100"/>
              <a:buFont typeface="Arial"/>
              <a:buNone/>
            </a:pPr>
            <a:r>
              <a:rPr lang="ko">
                <a:solidFill>
                  <a:schemeClr val="dk1"/>
                </a:solidFill>
              </a:rPr>
              <a:t>Existing model</a:t>
            </a:r>
            <a:endParaRPr sz="100"/>
          </a:p>
        </p:txBody>
      </p:sp>
      <p:sp>
        <p:nvSpPr>
          <p:cNvPr id="299" name="Google Shape;299;p46"/>
          <p:cNvSpPr txBox="1"/>
          <p:nvPr/>
        </p:nvSpPr>
        <p:spPr>
          <a:xfrm>
            <a:off x="5504663" y="904800"/>
            <a:ext cx="24153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ko"/>
              <a:t>model with data added</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pic>
        <p:nvPicPr>
          <p:cNvPr id="304" name="Google Shape;304;p47"/>
          <p:cNvPicPr preferRelativeResize="0"/>
          <p:nvPr/>
        </p:nvPicPr>
        <p:blipFill>
          <a:blip r:embed="rId3">
            <a:alphaModFix/>
          </a:blip>
          <a:stretch>
            <a:fillRect/>
          </a:stretch>
        </p:blipFill>
        <p:spPr>
          <a:xfrm>
            <a:off x="5505882" y="2936950"/>
            <a:ext cx="3144900" cy="2103325"/>
          </a:xfrm>
          <a:prstGeom prst="rect">
            <a:avLst/>
          </a:prstGeom>
          <a:noFill/>
          <a:ln>
            <a:noFill/>
          </a:ln>
        </p:spPr>
      </p:pic>
      <p:sp>
        <p:nvSpPr>
          <p:cNvPr id="305" name="Google Shape;305;p4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ko"/>
              <a:t>Limitation - application in actual site</a:t>
            </a:r>
            <a:endParaRPr/>
          </a:p>
        </p:txBody>
      </p:sp>
      <p:sp>
        <p:nvSpPr>
          <p:cNvPr id="306" name="Google Shape;306;p4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ko" dirty="0"/>
              <a:t>We tried to apply the image to the model using an extension program on the actual site, but it was difficult due to security issues.</a:t>
            </a:r>
            <a:endParaRPr dirty="0"/>
          </a:p>
          <a:p>
            <a:pPr marL="457200" lvl="0" indent="-342900" algn="l" rtl="0">
              <a:spcBef>
                <a:spcPts val="0"/>
              </a:spcBef>
              <a:spcAft>
                <a:spcPts val="0"/>
              </a:spcAft>
              <a:buSzPts val="1800"/>
              <a:buChar char="-"/>
            </a:pPr>
            <a:r>
              <a:rPr lang="ko" dirty="0"/>
              <a:t>Chrome extension program development.</a:t>
            </a:r>
            <a:endParaRPr dirty="0"/>
          </a:p>
          <a:p>
            <a:pPr marL="457200" lvl="0" indent="-342900" algn="l" rtl="0">
              <a:spcBef>
                <a:spcPts val="0"/>
              </a:spcBef>
              <a:spcAft>
                <a:spcPts val="0"/>
              </a:spcAft>
              <a:buSzPts val="1800"/>
              <a:buChar char="-"/>
            </a:pPr>
            <a:r>
              <a:rPr lang="ko" dirty="0"/>
              <a:t>Try 1) Crawling to get Captcha images and load them into the model</a:t>
            </a:r>
            <a:endParaRPr dirty="0"/>
          </a:p>
          <a:p>
            <a:pPr marL="914400" lvl="1" indent="-317500" algn="l" rtl="0">
              <a:spcBef>
                <a:spcPts val="0"/>
              </a:spcBef>
              <a:spcAft>
                <a:spcPts val="0"/>
              </a:spcAft>
              <a:buSzPts val="1400"/>
              <a:buChar char="-"/>
            </a:pPr>
            <a:r>
              <a:rPr lang="ko" dirty="0"/>
              <a:t>Limitation) Captcha image url was retrieved by crawling, but it was not available because the site set the URL to host a new image every time instead of hosting a fixed image.</a:t>
            </a:r>
            <a:endParaRPr dirty="0"/>
          </a:p>
        </p:txBody>
      </p:sp>
      <p:pic>
        <p:nvPicPr>
          <p:cNvPr id="307" name="Google Shape;307;p47"/>
          <p:cNvPicPr preferRelativeResize="0"/>
          <p:nvPr/>
        </p:nvPicPr>
        <p:blipFill>
          <a:blip r:embed="rId4">
            <a:alphaModFix/>
          </a:blip>
          <a:stretch>
            <a:fillRect/>
          </a:stretch>
        </p:blipFill>
        <p:spPr>
          <a:xfrm>
            <a:off x="245349" y="3440800"/>
            <a:ext cx="3902300" cy="1599475"/>
          </a:xfrm>
          <a:prstGeom prst="rect">
            <a:avLst/>
          </a:prstGeom>
          <a:noFill/>
          <a:ln>
            <a:noFill/>
          </a:ln>
        </p:spPr>
      </p:pic>
      <p:sp>
        <p:nvSpPr>
          <p:cNvPr id="308" name="Google Shape;308;p47"/>
          <p:cNvSpPr txBox="1"/>
          <p:nvPr/>
        </p:nvSpPr>
        <p:spPr>
          <a:xfrm>
            <a:off x="267925" y="3126550"/>
            <a:ext cx="4840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
              <a:t>Manifest code for extension development</a:t>
            </a:r>
            <a:endParaRPr/>
          </a:p>
        </p:txBody>
      </p:sp>
      <p:sp>
        <p:nvSpPr>
          <p:cNvPr id="309" name="Google Shape;309;p47"/>
          <p:cNvSpPr txBox="1"/>
          <p:nvPr/>
        </p:nvSpPr>
        <p:spPr>
          <a:xfrm>
            <a:off x="4349850" y="3526750"/>
            <a:ext cx="2590800" cy="110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 sz="1200" u="sng">
                <a:solidFill>
                  <a:schemeClr val="hlink"/>
                </a:solidFill>
                <a:latin typeface="Courier New"/>
                <a:ea typeface="Courier New"/>
                <a:cs typeface="Courier New"/>
                <a:sym typeface="Courier New"/>
                <a:hlinkClick r:id="rId5"/>
              </a:rPr>
              <a:t>https://captcha.gabia.com/captchahandler/index?get=image&amp;amp;c=gcaptchaapi&amp;amp;t=9cf926856d868a9c2b3dce03c504b1be</a:t>
            </a:r>
            <a:endParaRPr/>
          </a:p>
        </p:txBody>
      </p:sp>
      <p:sp>
        <p:nvSpPr>
          <p:cNvPr id="310" name="Google Shape;310;p47"/>
          <p:cNvSpPr txBox="1"/>
          <p:nvPr/>
        </p:nvSpPr>
        <p:spPr>
          <a:xfrm>
            <a:off x="4286675" y="3202750"/>
            <a:ext cx="4145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
              <a:t>Image URLs by Gabia crawling</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Google Shape;315;p48"/>
          <p:cNvSpPr txBox="1">
            <a:spLocks noGrp="1"/>
          </p:cNvSpPr>
          <p:nvPr>
            <p:ph type="title"/>
          </p:nvPr>
        </p:nvSpPr>
        <p:spPr>
          <a:xfrm>
            <a:off x="311700" y="1402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ko"/>
              <a:t>Limitation - application in actual site</a:t>
            </a:r>
            <a:endParaRPr/>
          </a:p>
        </p:txBody>
      </p:sp>
      <p:sp>
        <p:nvSpPr>
          <p:cNvPr id="316" name="Google Shape;316;p48"/>
          <p:cNvSpPr txBox="1">
            <a:spLocks noGrp="1"/>
          </p:cNvSpPr>
          <p:nvPr>
            <p:ph type="body" idx="1"/>
          </p:nvPr>
        </p:nvSpPr>
        <p:spPr>
          <a:xfrm>
            <a:off x="311700" y="6952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ko" dirty="0"/>
              <a:t>Try 2) Capture the Captcha image yourself and load it into the model using Tensorflow.js</a:t>
            </a:r>
            <a:endParaRPr dirty="0"/>
          </a:p>
          <a:p>
            <a:pPr marL="914400" lvl="1" indent="-317500" algn="l" rtl="0">
              <a:spcBef>
                <a:spcPts val="0"/>
              </a:spcBef>
              <a:spcAft>
                <a:spcPts val="0"/>
              </a:spcAft>
              <a:buSzPts val="1400"/>
              <a:buChar char="-"/>
            </a:pPr>
            <a:r>
              <a:rPr lang="ko" dirty="0"/>
              <a:t>Limitation) It was successful to specify and capture the area the user wanted and save the image, but in order to use Tensorflow.js, all the existing test Python code had to be rewritten, so I found another way.</a:t>
            </a:r>
            <a:endParaRPr dirty="0"/>
          </a:p>
        </p:txBody>
      </p:sp>
      <p:pic>
        <p:nvPicPr>
          <p:cNvPr id="317" name="Google Shape;317;p48"/>
          <p:cNvPicPr preferRelativeResize="0"/>
          <p:nvPr/>
        </p:nvPicPr>
        <p:blipFill>
          <a:blip r:embed="rId3">
            <a:alphaModFix/>
          </a:blip>
          <a:stretch>
            <a:fillRect/>
          </a:stretch>
        </p:blipFill>
        <p:spPr>
          <a:xfrm>
            <a:off x="1423159" y="2171550"/>
            <a:ext cx="3203290" cy="2891575"/>
          </a:xfrm>
          <a:prstGeom prst="rect">
            <a:avLst/>
          </a:prstGeom>
          <a:noFill/>
          <a:ln>
            <a:noFill/>
          </a:ln>
        </p:spPr>
      </p:pic>
      <p:pic>
        <p:nvPicPr>
          <p:cNvPr id="318" name="Google Shape;318;p48"/>
          <p:cNvPicPr preferRelativeResize="0"/>
          <p:nvPr/>
        </p:nvPicPr>
        <p:blipFill>
          <a:blip r:embed="rId4">
            <a:alphaModFix/>
          </a:blip>
          <a:stretch>
            <a:fillRect/>
          </a:stretch>
        </p:blipFill>
        <p:spPr>
          <a:xfrm>
            <a:off x="4626450" y="1914573"/>
            <a:ext cx="3965750" cy="3148552"/>
          </a:xfrm>
          <a:prstGeom prst="rect">
            <a:avLst/>
          </a:prstGeom>
          <a:noFill/>
          <a:ln>
            <a:noFill/>
          </a:ln>
        </p:spPr>
      </p:pic>
      <p:sp>
        <p:nvSpPr>
          <p:cNvPr id="319" name="Google Shape;319;p48"/>
          <p:cNvSpPr txBox="1"/>
          <p:nvPr/>
        </p:nvSpPr>
        <p:spPr>
          <a:xfrm>
            <a:off x="0" y="2156100"/>
            <a:ext cx="13626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
              <a:t>Code to capture image</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Google Shape;324;p49"/>
          <p:cNvSpPr txBox="1">
            <a:spLocks noGrp="1"/>
          </p:cNvSpPr>
          <p:nvPr>
            <p:ph type="title"/>
          </p:nvPr>
        </p:nvSpPr>
        <p:spPr>
          <a:xfrm>
            <a:off x="311700" y="911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ko"/>
              <a:t>Limitation - application in actual site</a:t>
            </a:r>
            <a:endParaRPr/>
          </a:p>
        </p:txBody>
      </p:sp>
      <p:sp>
        <p:nvSpPr>
          <p:cNvPr id="325" name="Google Shape;325;p49"/>
          <p:cNvSpPr txBox="1">
            <a:spLocks noGrp="1"/>
          </p:cNvSpPr>
          <p:nvPr>
            <p:ph type="body" idx="1"/>
          </p:nvPr>
        </p:nvSpPr>
        <p:spPr>
          <a:xfrm>
            <a:off x="311700" y="6638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ko" dirty="0"/>
              <a:t>Try 3) </a:t>
            </a:r>
            <a:r>
              <a:rPr lang="ko" dirty="0">
                <a:solidFill>
                  <a:schemeClr val="dk1"/>
                </a:solidFill>
                <a:highlight>
                  <a:srgbClr val="FDFDFD"/>
                </a:highlight>
                <a:latin typeface="Microsoft Yahei"/>
                <a:ea typeface="Microsoft Yahei"/>
                <a:cs typeface="Microsoft Yahei"/>
                <a:sym typeface="Microsoft Yahei"/>
              </a:rPr>
              <a:t>Captcha images are captured by the user and loaded into the model using PyScript</a:t>
            </a:r>
            <a:endParaRPr dirty="0"/>
          </a:p>
          <a:p>
            <a:pPr marL="914400" lvl="1" indent="-304800" algn="l" rtl="0">
              <a:spcBef>
                <a:spcPts val="0"/>
              </a:spcBef>
              <a:spcAft>
                <a:spcPts val="0"/>
              </a:spcAft>
              <a:buSzPts val="1200"/>
              <a:buChar char="-"/>
            </a:pPr>
            <a:r>
              <a:rPr lang="ko" sz="1200" dirty="0">
                <a:solidFill>
                  <a:schemeClr val="dk1"/>
                </a:solidFill>
                <a:highlight>
                  <a:srgbClr val="FDFDFD"/>
                </a:highlight>
                <a:latin typeface="Microsoft Yahei"/>
                <a:ea typeface="Microsoft Yahei"/>
                <a:cs typeface="Microsoft Yahei"/>
                <a:sym typeface="Microsoft Yahei"/>
              </a:rPr>
              <a:t>Using PyScript, we can run Python files from html.</a:t>
            </a:r>
            <a:endParaRPr sz="1200" dirty="0"/>
          </a:p>
          <a:p>
            <a:pPr marL="914400" lvl="1" indent="-304800" algn="l" rtl="0">
              <a:spcBef>
                <a:spcPts val="0"/>
              </a:spcBef>
              <a:spcAft>
                <a:spcPts val="0"/>
              </a:spcAft>
              <a:buSzPts val="1200"/>
              <a:buChar char="-"/>
            </a:pPr>
            <a:r>
              <a:rPr lang="ko" sz="1200" dirty="0">
                <a:solidFill>
                  <a:schemeClr val="dk1"/>
                </a:solidFill>
                <a:highlight>
                  <a:srgbClr val="FDFDFD"/>
                </a:highlight>
                <a:latin typeface="Microsoft Yahei"/>
                <a:ea typeface="Microsoft Yahei"/>
                <a:cs typeface="Microsoft Yahei"/>
                <a:sym typeface="Microsoft Yahei"/>
              </a:rPr>
              <a:t>We ran the Python file that was tested by loading the image into the model.</a:t>
            </a:r>
            <a:endParaRPr sz="1200" dirty="0">
              <a:solidFill>
                <a:schemeClr val="dk1"/>
              </a:solidFill>
              <a:highlight>
                <a:srgbClr val="FDFDFD"/>
              </a:highlight>
              <a:latin typeface="Microsoft Yahei"/>
              <a:ea typeface="Microsoft Yahei"/>
              <a:cs typeface="Microsoft Yahei"/>
              <a:sym typeface="Microsoft Yahei"/>
            </a:endParaRPr>
          </a:p>
          <a:p>
            <a:pPr marL="914400" lvl="1" indent="-304800" algn="l" rtl="0">
              <a:spcBef>
                <a:spcPts val="0"/>
              </a:spcBef>
              <a:spcAft>
                <a:spcPts val="0"/>
              </a:spcAft>
              <a:buSzPts val="1200"/>
              <a:buChar char="-"/>
            </a:pPr>
            <a:r>
              <a:rPr lang="ko" sz="1200" dirty="0">
                <a:solidFill>
                  <a:schemeClr val="dk1"/>
                </a:solidFill>
                <a:highlight>
                  <a:srgbClr val="FDFDFD"/>
                </a:highlight>
                <a:latin typeface="Microsoft Yahei"/>
                <a:ea typeface="Microsoft Yahei"/>
                <a:cs typeface="Microsoft Yahei"/>
                <a:sym typeface="Microsoft Yahei"/>
              </a:rPr>
              <a:t>Pyscript is not available for security reasons in Chrome extension programs. As a result, open source, which created a Pyscript execution environment directly in the Chrome extension program, enabled simple Phthon code execution, but modules such as opencv and numpy could not be executed.</a:t>
            </a:r>
            <a:endParaRPr sz="1200" dirty="0"/>
          </a:p>
        </p:txBody>
      </p:sp>
      <p:pic>
        <p:nvPicPr>
          <p:cNvPr id="326" name="Google Shape;326;p49"/>
          <p:cNvPicPr preferRelativeResize="0"/>
          <p:nvPr/>
        </p:nvPicPr>
        <p:blipFill>
          <a:blip r:embed="rId3">
            <a:alphaModFix/>
          </a:blip>
          <a:stretch>
            <a:fillRect/>
          </a:stretch>
        </p:blipFill>
        <p:spPr>
          <a:xfrm>
            <a:off x="5284380" y="2861150"/>
            <a:ext cx="3273350" cy="2105426"/>
          </a:xfrm>
          <a:prstGeom prst="rect">
            <a:avLst/>
          </a:prstGeom>
          <a:noFill/>
          <a:ln>
            <a:noFill/>
          </a:ln>
        </p:spPr>
      </p:pic>
      <p:sp>
        <p:nvSpPr>
          <p:cNvPr id="327" name="Google Shape;327;p49"/>
          <p:cNvSpPr txBox="1"/>
          <p:nvPr/>
        </p:nvSpPr>
        <p:spPr>
          <a:xfrm>
            <a:off x="192100" y="2709500"/>
            <a:ext cx="4815000" cy="1700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 sz="1650">
                <a:solidFill>
                  <a:schemeClr val="dk1"/>
                </a:solidFill>
                <a:highlight>
                  <a:srgbClr val="FDFDFD"/>
                </a:highlight>
                <a:latin typeface="Microsoft Yahei"/>
                <a:ea typeface="Microsoft Yahei"/>
                <a:cs typeface="Microsoft Yahei"/>
                <a:sym typeface="Microsoft Yahei"/>
              </a:rPr>
              <a:t>open source code used</a:t>
            </a:r>
            <a:endParaRPr sz="800"/>
          </a:p>
          <a:p>
            <a:pPr marL="0" lvl="0" indent="0" algn="l" rtl="0">
              <a:spcBef>
                <a:spcPts val="0"/>
              </a:spcBef>
              <a:spcAft>
                <a:spcPts val="0"/>
              </a:spcAft>
              <a:buNone/>
            </a:pPr>
            <a:r>
              <a:rPr lang="ko" u="sng">
                <a:solidFill>
                  <a:schemeClr val="hlink"/>
                </a:solidFill>
                <a:hlinkClick r:id="rId4"/>
              </a:rPr>
              <a:t>https://github.com/PFython/pyscript-local-runtime</a:t>
            </a:r>
            <a:endParaRPr/>
          </a:p>
          <a:p>
            <a:pPr marL="0" lvl="0" indent="0" algn="l" rtl="0">
              <a:spcBef>
                <a:spcPts val="0"/>
              </a:spcBef>
              <a:spcAft>
                <a:spcPts val="0"/>
              </a:spcAft>
              <a:buNone/>
            </a:pPr>
            <a:r>
              <a:rPr lang="ko"/>
              <a:t>- </a:t>
            </a:r>
            <a:r>
              <a:rPr lang="ko" sz="1350">
                <a:solidFill>
                  <a:srgbClr val="3C4043"/>
                </a:solidFill>
                <a:highlight>
                  <a:srgbClr val="F5F5F5"/>
                </a:highlight>
              </a:rPr>
              <a:t>Add the runtime folder to your project,</a:t>
            </a:r>
            <a:endParaRPr sz="1350">
              <a:solidFill>
                <a:srgbClr val="3C4043"/>
              </a:solidFill>
              <a:highlight>
                <a:srgbClr val="F5F5F5"/>
              </a:highlight>
            </a:endParaRPr>
          </a:p>
          <a:p>
            <a:pPr marL="0" lvl="0" indent="0" algn="l" rtl="0">
              <a:spcBef>
                <a:spcPts val="0"/>
              </a:spcBef>
              <a:spcAft>
                <a:spcPts val="0"/>
              </a:spcAft>
              <a:buNone/>
            </a:pPr>
            <a:r>
              <a:rPr lang="ko" sz="1350">
                <a:solidFill>
                  <a:srgbClr val="3C4043"/>
                </a:solidFill>
                <a:highlight>
                  <a:srgbClr val="F5F5F5"/>
                </a:highlight>
              </a:rPr>
              <a:t>It can be used by putting related setting codes in html.</a:t>
            </a:r>
            <a:endParaRPr sz="1350">
              <a:solidFill>
                <a:srgbClr val="3C4043"/>
              </a:solidFill>
              <a:highlight>
                <a:srgbClr val="F5F5F5"/>
              </a:highlight>
            </a:endParaRPr>
          </a:p>
          <a:p>
            <a:pPr marL="0" lvl="0" indent="0" algn="l" rtl="0">
              <a:spcBef>
                <a:spcPts val="0"/>
              </a:spcBef>
              <a:spcAft>
                <a:spcPts val="0"/>
              </a:spcAft>
              <a:buNone/>
            </a:pPr>
            <a:endParaRPr sz="1350">
              <a:solidFill>
                <a:srgbClr val="3C4043"/>
              </a:solidFill>
              <a:highlight>
                <a:srgbClr val="F5F5F5"/>
              </a:highlight>
            </a:endParaRPr>
          </a:p>
          <a:p>
            <a:pPr marL="0" lvl="0" indent="0" algn="l" rtl="0">
              <a:spcBef>
                <a:spcPts val="0"/>
              </a:spcBef>
              <a:spcAft>
                <a:spcPts val="0"/>
              </a:spcAft>
              <a:buNone/>
            </a:pPr>
            <a:r>
              <a:rPr lang="ko" sz="1350">
                <a:solidFill>
                  <a:srgbClr val="3C4043"/>
                </a:solidFill>
                <a:highlight>
                  <a:srgbClr val="F5F5F5"/>
                </a:highlight>
              </a:rPr>
              <a:t>- Result of executing the Python code with the “print(“hi”)” code</a:t>
            </a:r>
            <a:endParaRPr/>
          </a:p>
        </p:txBody>
      </p:sp>
      <p:pic>
        <p:nvPicPr>
          <p:cNvPr id="328" name="Google Shape;328;p49"/>
          <p:cNvPicPr preferRelativeResize="0"/>
          <p:nvPr/>
        </p:nvPicPr>
        <p:blipFill>
          <a:blip r:embed="rId5">
            <a:alphaModFix/>
          </a:blip>
          <a:stretch>
            <a:fillRect/>
          </a:stretch>
        </p:blipFill>
        <p:spPr>
          <a:xfrm>
            <a:off x="886925" y="4202600"/>
            <a:ext cx="3650220" cy="85465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3" name="Google Shape;333;p50"/>
          <p:cNvSpPr txBox="1">
            <a:spLocks noGrp="1"/>
          </p:cNvSpPr>
          <p:nvPr>
            <p:ph type="title"/>
          </p:nvPr>
        </p:nvSpPr>
        <p:spPr>
          <a:xfrm>
            <a:off x="311700" y="64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ko"/>
              <a:t>Demo - Application in Actual Site</a:t>
            </a:r>
            <a:endParaRPr/>
          </a:p>
        </p:txBody>
      </p:sp>
      <p:sp>
        <p:nvSpPr>
          <p:cNvPr id="334" name="Google Shape;334;p50"/>
          <p:cNvSpPr txBox="1">
            <a:spLocks noGrp="1"/>
          </p:cNvSpPr>
          <p:nvPr>
            <p:ph type="body" idx="1"/>
          </p:nvPr>
        </p:nvSpPr>
        <p:spPr>
          <a:xfrm>
            <a:off x="431263" y="57642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ko"/>
              <a:t>Demo of a chrome extension that captures and saves images</a:t>
            </a:r>
            <a:endParaRPr/>
          </a:p>
          <a:p>
            <a:pPr marL="457200" lvl="0" indent="-342900" algn="l" rtl="0">
              <a:spcBef>
                <a:spcPts val="1200"/>
              </a:spcBef>
              <a:spcAft>
                <a:spcPts val="0"/>
              </a:spcAft>
              <a:buSzPts val="1800"/>
              <a:buChar char="-"/>
            </a:pPr>
            <a:r>
              <a:rPr lang="ko"/>
              <a:t>Due to Chrome extension security regulations, it is not possible to specify a path to download images separately, so they are stored in the download folder.</a:t>
            </a:r>
            <a:endParaRPr sz="1800"/>
          </a:p>
          <a:p>
            <a:pPr marL="0" lvl="0" indent="0" algn="l" rtl="0">
              <a:spcBef>
                <a:spcPts val="1200"/>
              </a:spcBef>
              <a:spcAft>
                <a:spcPts val="1200"/>
              </a:spcAft>
              <a:buNone/>
            </a:pP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DAF38B9-1FE6-EA87-4294-83D93CE4540F}"/>
              </a:ext>
            </a:extLst>
          </p:cNvPr>
          <p:cNvSpPr>
            <a:spLocks noGrp="1"/>
          </p:cNvSpPr>
          <p:nvPr>
            <p:ph type="title"/>
          </p:nvPr>
        </p:nvSpPr>
        <p:spPr/>
        <p:txBody>
          <a:bodyPr>
            <a:normAutofit fontScale="90000"/>
          </a:bodyPr>
          <a:lstStyle/>
          <a:p>
            <a:endParaRPr lang="ko-KR" altLang="en-US"/>
          </a:p>
        </p:txBody>
      </p:sp>
      <p:sp>
        <p:nvSpPr>
          <p:cNvPr id="3" name="텍스트 개체 틀 2">
            <a:extLst>
              <a:ext uri="{FF2B5EF4-FFF2-40B4-BE49-F238E27FC236}">
                <a16:creationId xmlns:a16="http://schemas.microsoft.com/office/drawing/2014/main" id="{93542E7A-C048-7F01-4933-8F321CAB4E37}"/>
              </a:ext>
            </a:extLst>
          </p:cNvPr>
          <p:cNvSpPr>
            <a:spLocks noGrp="1"/>
          </p:cNvSpPr>
          <p:nvPr>
            <p:ph type="body" idx="1"/>
          </p:nvPr>
        </p:nvSpPr>
        <p:spPr/>
        <p:txBody>
          <a:bodyPr/>
          <a:lstStyle/>
          <a:p>
            <a:endParaRPr lang="ko-KR" altLang="en-US" dirty="0"/>
          </a:p>
        </p:txBody>
      </p:sp>
      <p:pic>
        <p:nvPicPr>
          <p:cNvPr id="4" name="2023-05-29 22-22-45">
            <a:hlinkClick r:id="" action="ppaction://media"/>
            <a:extLst>
              <a:ext uri="{FF2B5EF4-FFF2-40B4-BE49-F238E27FC236}">
                <a16:creationId xmlns:a16="http://schemas.microsoft.com/office/drawing/2014/main" id="{5AD6A3D8-18D6-C01B-B2E8-AAF3AE4BD50F}"/>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07285" y="116598"/>
            <a:ext cx="8729430" cy="4910304"/>
          </a:xfrm>
          <a:prstGeom prst="rect">
            <a:avLst/>
          </a:prstGeom>
        </p:spPr>
      </p:pic>
    </p:spTree>
    <p:extLst>
      <p:ext uri="{BB962C8B-B14F-4D97-AF65-F5344CB8AC3E}">
        <p14:creationId xmlns:p14="http://schemas.microsoft.com/office/powerpoint/2010/main" val="220945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568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ko"/>
              <a:t>Captcha</a:t>
            </a:r>
            <a:endParaRPr/>
          </a:p>
        </p:txBody>
      </p:sp>
      <p:pic>
        <p:nvPicPr>
          <p:cNvPr id="74" name="Google Shape;74;p16"/>
          <p:cNvPicPr preferRelativeResize="0"/>
          <p:nvPr/>
        </p:nvPicPr>
        <p:blipFill>
          <a:blip r:embed="rId3">
            <a:alphaModFix/>
          </a:blip>
          <a:stretch>
            <a:fillRect/>
          </a:stretch>
        </p:blipFill>
        <p:spPr>
          <a:xfrm>
            <a:off x="670904" y="1708150"/>
            <a:ext cx="1623424" cy="2571750"/>
          </a:xfrm>
          <a:prstGeom prst="rect">
            <a:avLst/>
          </a:prstGeom>
          <a:noFill/>
          <a:ln>
            <a:noFill/>
          </a:ln>
        </p:spPr>
      </p:pic>
      <p:pic>
        <p:nvPicPr>
          <p:cNvPr id="75" name="Google Shape;75;p16"/>
          <p:cNvPicPr preferRelativeResize="0"/>
          <p:nvPr/>
        </p:nvPicPr>
        <p:blipFill>
          <a:blip r:embed="rId4">
            <a:alphaModFix/>
          </a:blip>
          <a:stretch>
            <a:fillRect/>
          </a:stretch>
        </p:blipFill>
        <p:spPr>
          <a:xfrm>
            <a:off x="6425725" y="1574800"/>
            <a:ext cx="2025813" cy="2571748"/>
          </a:xfrm>
          <a:prstGeom prst="rect">
            <a:avLst/>
          </a:prstGeom>
          <a:noFill/>
          <a:ln>
            <a:noFill/>
          </a:ln>
        </p:spPr>
      </p:pic>
      <p:pic>
        <p:nvPicPr>
          <p:cNvPr id="76" name="Google Shape;76;p16"/>
          <p:cNvPicPr preferRelativeResize="0"/>
          <p:nvPr/>
        </p:nvPicPr>
        <p:blipFill>
          <a:blip r:embed="rId5">
            <a:alphaModFix/>
          </a:blip>
          <a:stretch>
            <a:fillRect/>
          </a:stretch>
        </p:blipFill>
        <p:spPr>
          <a:xfrm>
            <a:off x="2660450" y="2067488"/>
            <a:ext cx="3399150" cy="1853075"/>
          </a:xfrm>
          <a:prstGeom prst="rect">
            <a:avLst/>
          </a:prstGeom>
          <a:noFill/>
          <a:ln>
            <a:noFill/>
          </a:ln>
        </p:spPr>
      </p:pic>
      <p:sp>
        <p:nvSpPr>
          <p:cNvPr id="77" name="Google Shape;77;p16"/>
          <p:cNvSpPr txBox="1"/>
          <p:nvPr/>
        </p:nvSpPr>
        <p:spPr>
          <a:xfrm>
            <a:off x="670963" y="4368400"/>
            <a:ext cx="16233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ko"/>
              <a:t>image captcha</a:t>
            </a:r>
            <a:endParaRPr/>
          </a:p>
        </p:txBody>
      </p:sp>
      <p:sp>
        <p:nvSpPr>
          <p:cNvPr id="78" name="Google Shape;78;p16"/>
          <p:cNvSpPr txBox="1"/>
          <p:nvPr/>
        </p:nvSpPr>
        <p:spPr>
          <a:xfrm>
            <a:off x="3548338" y="3920550"/>
            <a:ext cx="16233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ko"/>
              <a:t>text captcha</a:t>
            </a:r>
            <a:endParaRPr/>
          </a:p>
        </p:txBody>
      </p:sp>
      <p:sp>
        <p:nvSpPr>
          <p:cNvPr id="79" name="Google Shape;79;p16"/>
          <p:cNvSpPr txBox="1"/>
          <p:nvPr/>
        </p:nvSpPr>
        <p:spPr>
          <a:xfrm>
            <a:off x="6626975" y="4368400"/>
            <a:ext cx="16233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ko"/>
              <a:t>math captcha</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5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ko"/>
              <a:t>References</a:t>
            </a:r>
            <a:endParaRPr/>
          </a:p>
        </p:txBody>
      </p:sp>
      <p:sp>
        <p:nvSpPr>
          <p:cNvPr id="341" name="Google Shape;341;p5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ko" sz="1100" u="sng">
                <a:solidFill>
                  <a:schemeClr val="hlink"/>
                </a:solidFill>
                <a:hlinkClick r:id="rId3"/>
              </a:rPr>
              <a:t>https://rubber-tree.tistory.com/entry/딥러닝-모델-CNN-Convolutional-Neural-Network-설명</a:t>
            </a:r>
            <a:endParaRPr/>
          </a:p>
          <a:p>
            <a:pPr marL="0" lvl="0" indent="0" algn="l" rtl="0">
              <a:spcBef>
                <a:spcPts val="1200"/>
              </a:spcBef>
              <a:spcAft>
                <a:spcPts val="0"/>
              </a:spcAft>
              <a:buNone/>
            </a:pPr>
            <a:r>
              <a:rPr lang="ko" sz="1100" u="sng">
                <a:solidFill>
                  <a:schemeClr val="hlink"/>
                </a:solidFill>
                <a:hlinkClick r:id="rId4"/>
              </a:rPr>
              <a:t>https://dgkim5360.tistory.com/entry/understanding-long-short-term-memory-lstm-kr</a:t>
            </a:r>
            <a:endParaRPr/>
          </a:p>
          <a:p>
            <a:pPr marL="0" lvl="0" indent="0" algn="l" rtl="0">
              <a:spcBef>
                <a:spcPts val="1200"/>
              </a:spcBef>
              <a:spcAft>
                <a:spcPts val="0"/>
              </a:spcAft>
              <a:buNone/>
            </a:pPr>
            <a:r>
              <a:rPr lang="ko" sz="1100" u="sng">
                <a:solidFill>
                  <a:schemeClr val="hlink"/>
                </a:solidFill>
                <a:hlinkClick r:id="rId5"/>
              </a:rPr>
              <a:t>https://hulk89.github.io/machine learning/2018/01/30/ctc/</a:t>
            </a:r>
            <a:endParaRPr/>
          </a:p>
          <a:p>
            <a:pPr marL="0" lvl="0" indent="0" algn="l" rtl="0">
              <a:spcBef>
                <a:spcPts val="1200"/>
              </a:spcBef>
              <a:spcAft>
                <a:spcPts val="0"/>
              </a:spcAft>
              <a:buNone/>
            </a:pPr>
            <a:r>
              <a:rPr lang="ko" sz="1100">
                <a:solidFill>
                  <a:schemeClr val="dk1"/>
                </a:solidFill>
              </a:rPr>
              <a:t> </a:t>
            </a:r>
            <a:r>
              <a:rPr lang="ko" sz="1100" u="sng">
                <a:solidFill>
                  <a:schemeClr val="hlink"/>
                </a:solidFill>
                <a:hlinkClick r:id="rId6"/>
              </a:rPr>
              <a:t>Connectionist Temporal Classification(CTC) </a:t>
            </a:r>
            <a:r>
              <a:rPr lang="ko" sz="1100">
                <a:solidFill>
                  <a:schemeClr val="dk1"/>
                </a:solidFill>
              </a:rPr>
              <a:t>|작성자 </a:t>
            </a:r>
            <a:r>
              <a:rPr lang="ko" sz="1100" u="sng">
                <a:solidFill>
                  <a:schemeClr val="hlink"/>
                </a:solidFill>
                <a:hlinkClick r:id="rId7"/>
              </a:rPr>
              <a:t>sogangori</a:t>
            </a:r>
            <a:endParaRPr/>
          </a:p>
          <a:p>
            <a:pPr marL="0" lvl="0" indent="0" algn="l" rtl="0">
              <a:spcBef>
                <a:spcPts val="1200"/>
              </a:spcBef>
              <a:spcAft>
                <a:spcPts val="0"/>
              </a:spcAft>
              <a:buNone/>
            </a:pPr>
            <a:r>
              <a:rPr lang="ko" sz="1100" u="sng">
                <a:solidFill>
                  <a:schemeClr val="hlink"/>
                </a:solidFill>
                <a:hlinkClick r:id="rId8"/>
              </a:rPr>
              <a:t>https://ratsgo.github.io/speechbook/docs/neuralam/ctc</a:t>
            </a:r>
            <a:endParaRPr/>
          </a:p>
          <a:p>
            <a:pPr marL="0" lvl="0" indent="0" algn="l" rtl="0">
              <a:spcBef>
                <a:spcPts val="1200"/>
              </a:spcBef>
              <a:spcAft>
                <a:spcPts val="0"/>
              </a:spcAft>
              <a:buNone/>
            </a:pPr>
            <a:r>
              <a:rPr lang="ko" sz="1100" u="sng">
                <a:solidFill>
                  <a:schemeClr val="hlink"/>
                </a:solidFill>
                <a:hlinkClick r:id="rId9"/>
              </a:rPr>
              <a:t>https://www.kaggle.com/datasets/fournierp/captcha-version-2-images</a:t>
            </a:r>
            <a:endParaRPr/>
          </a:p>
          <a:p>
            <a:pPr marL="0" lvl="0" indent="0" algn="l" rtl="0">
              <a:spcBef>
                <a:spcPts val="1200"/>
              </a:spcBef>
              <a:spcAft>
                <a:spcPts val="0"/>
              </a:spcAft>
              <a:buNone/>
            </a:pPr>
            <a:r>
              <a:rPr lang="ko" sz="1100" u="sng">
                <a:solidFill>
                  <a:schemeClr val="hlink"/>
                </a:solidFill>
                <a:hlinkClick r:id="rId10"/>
              </a:rPr>
              <a:t>https://keras.io/examples/vision/captcha_ocr/</a:t>
            </a:r>
            <a:r>
              <a:rPr lang="ko" sz="1100">
                <a:solidFill>
                  <a:schemeClr val="dk1"/>
                </a:solidFill>
              </a:rPr>
              <a:t> </a:t>
            </a:r>
            <a:endParaRPr sz="1100">
              <a:solidFill>
                <a:schemeClr val="dk1"/>
              </a:solidFill>
            </a:endParaRPr>
          </a:p>
          <a:p>
            <a:pPr marL="0" lvl="0" indent="0" algn="l" rtl="0">
              <a:spcBef>
                <a:spcPts val="1200"/>
              </a:spcBef>
              <a:spcAft>
                <a:spcPts val="1200"/>
              </a:spcAft>
              <a:buNone/>
            </a:pPr>
            <a:r>
              <a:rPr lang="ko" sz="1100" u="sng">
                <a:solidFill>
                  <a:schemeClr val="hlink"/>
                </a:solidFill>
                <a:hlinkClick r:id="rId11"/>
              </a:rPr>
              <a:t>https://www.kaggle.com/code/aakashnain/building-a-captcha-ocr-in-tf2-0</a:t>
            </a:r>
            <a:endParaRPr sz="1100">
              <a:solidFill>
                <a:schemeClr val="dk1"/>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6" name="Google Shape;346;p52"/>
          <p:cNvSpPr txBox="1">
            <a:spLocks noGrp="1"/>
          </p:cNvSpPr>
          <p:nvPr>
            <p:ph type="body" idx="1"/>
          </p:nvPr>
        </p:nvSpPr>
        <p:spPr>
          <a:xfrm>
            <a:off x="311700" y="1152475"/>
            <a:ext cx="8520600" cy="3416400"/>
          </a:xfrm>
          <a:prstGeom prst="rect">
            <a:avLst/>
          </a:prstGeom>
        </p:spPr>
        <p:txBody>
          <a:bodyPr spcFirstLastPara="1" wrap="square" lIns="91425" tIns="91425" rIns="91425" bIns="91425" anchor="ctr" anchorCtr="0">
            <a:normAutofit/>
          </a:bodyPr>
          <a:lstStyle/>
          <a:p>
            <a:pPr marL="0" lvl="0" indent="0" algn="ctr" rtl="0">
              <a:spcBef>
                <a:spcPts val="0"/>
              </a:spcBef>
              <a:spcAft>
                <a:spcPts val="1200"/>
              </a:spcAft>
              <a:buNone/>
            </a:pPr>
            <a:r>
              <a:rPr lang="ko" sz="5100"/>
              <a:t>Thank You!</a:t>
            </a:r>
            <a:endParaRPr sz="51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ko"/>
              <a:t>text captcha</a:t>
            </a:r>
            <a:endParaRPr/>
          </a:p>
        </p:txBody>
      </p:sp>
      <p:sp>
        <p:nvSpPr>
          <p:cNvPr id="85" name="Google Shape;85;p17"/>
          <p:cNvSpPr txBox="1">
            <a:spLocks noGrp="1"/>
          </p:cNvSpPr>
          <p:nvPr>
            <p:ph type="body" idx="1"/>
          </p:nvPr>
        </p:nvSpPr>
        <p:spPr>
          <a:xfrm>
            <a:off x="311700" y="1490400"/>
            <a:ext cx="57708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ko">
                <a:solidFill>
                  <a:schemeClr val="dk1"/>
                </a:solidFill>
              </a:rPr>
              <a:t>1.Captcha program presents images of distorted       characters and numbers</a:t>
            </a:r>
            <a:endParaRPr>
              <a:solidFill>
                <a:schemeClr val="dk1"/>
              </a:solidFill>
            </a:endParaRPr>
          </a:p>
          <a:p>
            <a:pPr marL="0" lvl="0" indent="0" algn="l" rtl="0">
              <a:spcBef>
                <a:spcPts val="1200"/>
              </a:spcBef>
              <a:spcAft>
                <a:spcPts val="0"/>
              </a:spcAft>
              <a:buNone/>
            </a:pPr>
            <a:r>
              <a:rPr lang="ko">
                <a:solidFill>
                  <a:schemeClr val="dk1"/>
                </a:solidFill>
              </a:rPr>
              <a:t>2.User input the same text as  the presented image</a:t>
            </a:r>
            <a:endParaRPr>
              <a:solidFill>
                <a:schemeClr val="dk1"/>
              </a:solidFill>
            </a:endParaRPr>
          </a:p>
          <a:p>
            <a:pPr marL="0" lvl="0" indent="0" algn="l" rtl="0">
              <a:spcBef>
                <a:spcPts val="1200"/>
              </a:spcBef>
              <a:spcAft>
                <a:spcPts val="1200"/>
              </a:spcAft>
              <a:buNone/>
            </a:pPr>
            <a:r>
              <a:rPr lang="ko">
                <a:solidFill>
                  <a:schemeClr val="dk1"/>
                </a:solidFill>
              </a:rPr>
              <a:t>3. System distinguishes between humans and bots by matching text</a:t>
            </a:r>
            <a:endParaRPr>
              <a:solidFill>
                <a:schemeClr val="dk1"/>
              </a:solidFill>
            </a:endParaRPr>
          </a:p>
        </p:txBody>
      </p:sp>
      <p:pic>
        <p:nvPicPr>
          <p:cNvPr id="86" name="Google Shape;86;p17"/>
          <p:cNvPicPr preferRelativeResize="0"/>
          <p:nvPr/>
        </p:nvPicPr>
        <p:blipFill rotWithShape="1">
          <a:blip r:embed="rId3">
            <a:alphaModFix/>
          </a:blip>
          <a:srcRect/>
          <a:stretch/>
        </p:blipFill>
        <p:spPr>
          <a:xfrm>
            <a:off x="5708050" y="1226026"/>
            <a:ext cx="3249400" cy="296717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ko"/>
              <a:t>Captcha cracker</a:t>
            </a:r>
            <a:endParaRPr/>
          </a:p>
        </p:txBody>
      </p:sp>
      <p:sp>
        <p:nvSpPr>
          <p:cNvPr id="92" name="Google Shape;92;p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93" name="Google Shape;93;p18"/>
          <p:cNvPicPr preferRelativeResize="0"/>
          <p:nvPr/>
        </p:nvPicPr>
        <p:blipFill>
          <a:blip r:embed="rId3">
            <a:alphaModFix/>
          </a:blip>
          <a:stretch>
            <a:fillRect/>
          </a:stretch>
        </p:blipFill>
        <p:spPr>
          <a:xfrm>
            <a:off x="571800" y="1808550"/>
            <a:ext cx="4367355" cy="2234475"/>
          </a:xfrm>
          <a:prstGeom prst="rect">
            <a:avLst/>
          </a:prstGeom>
          <a:noFill/>
          <a:ln>
            <a:noFill/>
          </a:ln>
        </p:spPr>
      </p:pic>
      <p:pic>
        <p:nvPicPr>
          <p:cNvPr id="94" name="Google Shape;94;p18"/>
          <p:cNvPicPr preferRelativeResize="0"/>
          <p:nvPr/>
        </p:nvPicPr>
        <p:blipFill>
          <a:blip r:embed="rId4">
            <a:alphaModFix/>
          </a:blip>
          <a:stretch>
            <a:fillRect/>
          </a:stretch>
        </p:blipFill>
        <p:spPr>
          <a:xfrm>
            <a:off x="5610675" y="1610887"/>
            <a:ext cx="2608201" cy="2499576"/>
          </a:xfrm>
          <a:prstGeom prst="rect">
            <a:avLst/>
          </a:prstGeom>
          <a:noFill/>
          <a:ln>
            <a:noFill/>
          </a:ln>
        </p:spPr>
      </p:pic>
      <p:sp>
        <p:nvSpPr>
          <p:cNvPr id="95" name="Google Shape;95;p18"/>
          <p:cNvSpPr txBox="1"/>
          <p:nvPr/>
        </p:nvSpPr>
        <p:spPr>
          <a:xfrm>
            <a:off x="5569425" y="4043025"/>
            <a:ext cx="2690700" cy="657300"/>
          </a:xfrm>
          <a:prstGeom prst="rect">
            <a:avLst/>
          </a:prstGeom>
          <a:noFill/>
          <a:ln>
            <a:noFill/>
          </a:ln>
        </p:spPr>
        <p:txBody>
          <a:bodyPr spcFirstLastPara="1" wrap="square" lIns="91425" tIns="91425" rIns="91425" bIns="91425" anchor="t" anchorCtr="0">
            <a:spAutoFit/>
          </a:bodyPr>
          <a:lstStyle/>
          <a:p>
            <a:pPr marL="0" marR="38100" lvl="0" indent="0" algn="ctr" rtl="0">
              <a:lnSpc>
                <a:spcPct val="128571"/>
              </a:lnSpc>
              <a:spcBef>
                <a:spcPts val="0"/>
              </a:spcBef>
              <a:spcAft>
                <a:spcPts val="0"/>
              </a:spcAft>
              <a:buClr>
                <a:schemeClr val="dk1"/>
              </a:buClr>
              <a:buSzPts val="1100"/>
              <a:buFont typeface="Arial"/>
              <a:buNone/>
            </a:pPr>
            <a:r>
              <a:rPr lang="ko" sz="1300">
                <a:solidFill>
                  <a:srgbClr val="202124"/>
                </a:solidFill>
                <a:highlight>
                  <a:srgbClr val="F8F9FA"/>
                </a:highlight>
              </a:rPr>
              <a:t>automatic recognition model</a:t>
            </a:r>
            <a:endParaRPr sz="1500">
              <a:solidFill>
                <a:srgbClr val="202124"/>
              </a:solidFill>
              <a:highlight>
                <a:srgbClr val="F8F9FA"/>
              </a:highlight>
            </a:endParaRPr>
          </a:p>
          <a:p>
            <a:pPr marL="0" lvl="0" indent="0" algn="l" rtl="0">
              <a:spcBef>
                <a:spcPts val="0"/>
              </a:spcBef>
              <a:spcAft>
                <a:spcPts val="0"/>
              </a:spcAft>
              <a:buNone/>
            </a:pP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ko"/>
              <a:t>Optical Character Recognition</a:t>
            </a:r>
            <a:endParaRPr/>
          </a:p>
        </p:txBody>
      </p:sp>
      <p:sp>
        <p:nvSpPr>
          <p:cNvPr id="101" name="Google Shape;101;p19"/>
          <p:cNvSpPr txBox="1">
            <a:spLocks noGrp="1"/>
          </p:cNvSpPr>
          <p:nvPr>
            <p:ph type="body" idx="1"/>
          </p:nvPr>
        </p:nvSpPr>
        <p:spPr>
          <a:xfrm>
            <a:off x="3564950" y="1208450"/>
            <a:ext cx="5267400" cy="3360300"/>
          </a:xfrm>
          <a:prstGeom prst="rect">
            <a:avLst/>
          </a:prstGeom>
        </p:spPr>
        <p:txBody>
          <a:bodyPr spcFirstLastPara="1" wrap="square" lIns="91425" tIns="91425" rIns="91425" bIns="91425" anchor="t" anchorCtr="0">
            <a:normAutofit fontScale="92500" lnSpcReduction="10000"/>
          </a:bodyPr>
          <a:lstStyle/>
          <a:p>
            <a:pPr marL="0" lvl="0" indent="0" algn="l" rtl="0">
              <a:spcBef>
                <a:spcPts val="0"/>
              </a:spcBef>
              <a:spcAft>
                <a:spcPts val="0"/>
              </a:spcAft>
              <a:buNone/>
            </a:pPr>
            <a:endParaRPr sz="2250">
              <a:solidFill>
                <a:schemeClr val="dk1"/>
              </a:solidFill>
              <a:highlight>
                <a:srgbClr val="FDFDFD"/>
              </a:highlight>
              <a:latin typeface="Microsoft Yahei"/>
              <a:ea typeface="Microsoft Yahei"/>
              <a:cs typeface="Microsoft Yahei"/>
              <a:sym typeface="Microsoft Yahei"/>
            </a:endParaRPr>
          </a:p>
          <a:p>
            <a:pPr marL="0" lvl="0" indent="0" algn="l" rtl="0">
              <a:spcBef>
                <a:spcPts val="1200"/>
              </a:spcBef>
              <a:spcAft>
                <a:spcPts val="0"/>
              </a:spcAft>
              <a:buNone/>
            </a:pPr>
            <a:r>
              <a:rPr lang="ko" sz="2250">
                <a:solidFill>
                  <a:schemeClr val="dk1"/>
                </a:solidFill>
                <a:highlight>
                  <a:srgbClr val="FDFDFD"/>
                </a:highlight>
                <a:latin typeface="Microsoft Yahei"/>
                <a:ea typeface="Microsoft Yahei"/>
                <a:cs typeface="Microsoft Yahei"/>
                <a:sym typeface="Microsoft Yahei"/>
              </a:rPr>
              <a:t>The process of converting a text image to a text format</a:t>
            </a:r>
            <a:endParaRPr sz="2250">
              <a:solidFill>
                <a:schemeClr val="dk1"/>
              </a:solidFill>
              <a:highlight>
                <a:srgbClr val="FDFDFD"/>
              </a:highlight>
              <a:latin typeface="Microsoft Yahei"/>
              <a:ea typeface="Microsoft Yahei"/>
              <a:cs typeface="Microsoft Yahei"/>
              <a:sym typeface="Microsoft Yahei"/>
            </a:endParaRPr>
          </a:p>
          <a:p>
            <a:pPr marL="0" lvl="0" indent="0" algn="l" rtl="0">
              <a:spcBef>
                <a:spcPts val="1200"/>
              </a:spcBef>
              <a:spcAft>
                <a:spcPts val="0"/>
              </a:spcAft>
              <a:buNone/>
            </a:pPr>
            <a:endParaRPr sz="2250">
              <a:solidFill>
                <a:schemeClr val="dk1"/>
              </a:solidFill>
              <a:highlight>
                <a:srgbClr val="FDFDFD"/>
              </a:highlight>
              <a:latin typeface="Microsoft Yahei"/>
              <a:ea typeface="Microsoft Yahei"/>
              <a:cs typeface="Microsoft Yahei"/>
              <a:sym typeface="Microsoft Yahei"/>
            </a:endParaRPr>
          </a:p>
          <a:p>
            <a:pPr marL="457200" lvl="0" indent="-358260" algn="l" rtl="0">
              <a:spcBef>
                <a:spcPts val="1200"/>
              </a:spcBef>
              <a:spcAft>
                <a:spcPts val="0"/>
              </a:spcAft>
              <a:buClr>
                <a:schemeClr val="dk1"/>
              </a:buClr>
              <a:buSzPts val="2042"/>
              <a:buFont typeface="Microsoft Yahei"/>
              <a:buChar char="-"/>
            </a:pPr>
            <a:r>
              <a:rPr lang="ko" sz="2041">
                <a:solidFill>
                  <a:schemeClr val="dk1"/>
                </a:solidFill>
                <a:highlight>
                  <a:srgbClr val="FDFDFD"/>
                </a:highlight>
                <a:latin typeface="Microsoft Yahei"/>
                <a:ea typeface="Microsoft Yahei"/>
                <a:cs typeface="Microsoft Yahei"/>
                <a:sym typeface="Microsoft Yahei"/>
              </a:rPr>
              <a:t>Convolutional Neural Network</a:t>
            </a:r>
            <a:endParaRPr sz="2041">
              <a:solidFill>
                <a:schemeClr val="dk1"/>
              </a:solidFill>
              <a:highlight>
                <a:srgbClr val="FDFDFD"/>
              </a:highlight>
              <a:latin typeface="Microsoft Yahei"/>
              <a:ea typeface="Microsoft Yahei"/>
              <a:cs typeface="Microsoft Yahei"/>
              <a:sym typeface="Microsoft Yahei"/>
            </a:endParaRPr>
          </a:p>
          <a:p>
            <a:pPr marL="457200" lvl="0" indent="-358260" algn="l" rtl="0">
              <a:spcBef>
                <a:spcPts val="0"/>
              </a:spcBef>
              <a:spcAft>
                <a:spcPts val="0"/>
              </a:spcAft>
              <a:buClr>
                <a:schemeClr val="dk1"/>
              </a:buClr>
              <a:buSzPts val="2042"/>
              <a:buFont typeface="Microsoft Yahei"/>
              <a:buChar char="-"/>
            </a:pPr>
            <a:r>
              <a:rPr lang="ko" sz="2041">
                <a:solidFill>
                  <a:schemeClr val="dk1"/>
                </a:solidFill>
                <a:highlight>
                  <a:srgbClr val="FDFDFD"/>
                </a:highlight>
                <a:latin typeface="Microsoft Yahei"/>
                <a:ea typeface="Microsoft Yahei"/>
                <a:cs typeface="Microsoft Yahei"/>
                <a:sym typeface="Microsoft Yahei"/>
              </a:rPr>
              <a:t>Long-Short Term Memory</a:t>
            </a:r>
            <a:endParaRPr sz="2041">
              <a:solidFill>
                <a:schemeClr val="dk1"/>
              </a:solidFill>
              <a:highlight>
                <a:srgbClr val="FDFDFD"/>
              </a:highlight>
              <a:latin typeface="Microsoft Yahei"/>
              <a:ea typeface="Microsoft Yahei"/>
              <a:cs typeface="Microsoft Yahei"/>
              <a:sym typeface="Microsoft Yahei"/>
            </a:endParaRPr>
          </a:p>
          <a:p>
            <a:pPr marL="457200" lvl="0" indent="-358260" algn="l" rtl="0">
              <a:spcBef>
                <a:spcPts val="0"/>
              </a:spcBef>
              <a:spcAft>
                <a:spcPts val="0"/>
              </a:spcAft>
              <a:buClr>
                <a:schemeClr val="dk1"/>
              </a:buClr>
              <a:buSzPts val="2042"/>
              <a:buFont typeface="Microsoft Yahei"/>
              <a:buChar char="-"/>
            </a:pPr>
            <a:r>
              <a:rPr lang="ko" sz="2041">
                <a:solidFill>
                  <a:schemeClr val="dk1"/>
                </a:solidFill>
                <a:highlight>
                  <a:srgbClr val="FDFDFD"/>
                </a:highlight>
                <a:latin typeface="Microsoft Yahei"/>
                <a:ea typeface="Microsoft Yahei"/>
                <a:cs typeface="Microsoft Yahei"/>
                <a:sym typeface="Microsoft Yahei"/>
              </a:rPr>
              <a:t>Connectionist Temporal Classification Loss</a:t>
            </a:r>
            <a:endParaRPr sz="2041">
              <a:solidFill>
                <a:schemeClr val="dk1"/>
              </a:solidFill>
              <a:highlight>
                <a:srgbClr val="FDFDFD"/>
              </a:highlight>
              <a:latin typeface="Microsoft Yahei"/>
              <a:ea typeface="Microsoft Yahei"/>
              <a:cs typeface="Microsoft Yahei"/>
              <a:sym typeface="Microsoft Yahei"/>
            </a:endParaRPr>
          </a:p>
        </p:txBody>
      </p:sp>
      <p:pic>
        <p:nvPicPr>
          <p:cNvPr id="102" name="Google Shape;102;p19"/>
          <p:cNvPicPr preferRelativeResize="0"/>
          <p:nvPr/>
        </p:nvPicPr>
        <p:blipFill>
          <a:blip r:embed="rId3">
            <a:alphaModFix/>
          </a:blip>
          <a:stretch>
            <a:fillRect/>
          </a:stretch>
        </p:blipFill>
        <p:spPr>
          <a:xfrm>
            <a:off x="496738" y="1911150"/>
            <a:ext cx="2752725" cy="16573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ko"/>
              <a:t>Convolutional Neural Network</a:t>
            </a:r>
            <a:endParaRPr/>
          </a:p>
        </p:txBody>
      </p:sp>
      <p:sp>
        <p:nvSpPr>
          <p:cNvPr id="108" name="Google Shape;108;p20"/>
          <p:cNvSpPr txBox="1">
            <a:spLocks noGrp="1"/>
          </p:cNvSpPr>
          <p:nvPr>
            <p:ph type="body" idx="1"/>
          </p:nvPr>
        </p:nvSpPr>
        <p:spPr>
          <a:xfrm>
            <a:off x="1148850" y="3423775"/>
            <a:ext cx="7512600" cy="1418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sz="1700">
                <a:solidFill>
                  <a:schemeClr val="dk1"/>
                </a:solidFill>
                <a:highlight>
                  <a:srgbClr val="FDFDFD"/>
                </a:highlight>
                <a:latin typeface="Microsoft Yahei"/>
                <a:ea typeface="Microsoft Yahei"/>
                <a:cs typeface="Microsoft Yahei"/>
                <a:sym typeface="Microsoft Yahei"/>
              </a:rPr>
              <a:t>mimics the structure of a human optic nerve</a:t>
            </a:r>
            <a:endParaRPr sz="1700">
              <a:solidFill>
                <a:schemeClr val="dk1"/>
              </a:solidFill>
              <a:highlight>
                <a:srgbClr val="FDFDFD"/>
              </a:highlight>
              <a:latin typeface="Microsoft Yahei"/>
              <a:ea typeface="Microsoft Yahei"/>
              <a:cs typeface="Microsoft Yahei"/>
              <a:sym typeface="Microsoft Yahei"/>
            </a:endParaRPr>
          </a:p>
          <a:p>
            <a:pPr marL="0" lvl="0" indent="0" algn="l" rtl="0">
              <a:spcBef>
                <a:spcPts val="1200"/>
              </a:spcBef>
              <a:spcAft>
                <a:spcPts val="0"/>
              </a:spcAft>
              <a:buNone/>
            </a:pPr>
            <a:r>
              <a:rPr lang="ko" sz="1700">
                <a:solidFill>
                  <a:schemeClr val="dk1"/>
                </a:solidFill>
                <a:highlight>
                  <a:srgbClr val="FDFDFD"/>
                </a:highlight>
                <a:latin typeface="Microsoft Yahei"/>
                <a:ea typeface="Microsoft Yahei"/>
                <a:cs typeface="Microsoft Yahei"/>
                <a:sym typeface="Microsoft Yahei"/>
              </a:rPr>
              <a:t>Used by Computer Vision</a:t>
            </a:r>
            <a:endParaRPr sz="1700">
              <a:solidFill>
                <a:schemeClr val="dk1"/>
              </a:solidFill>
              <a:highlight>
                <a:srgbClr val="FDFDFD"/>
              </a:highlight>
              <a:latin typeface="Microsoft Yahei"/>
              <a:ea typeface="Microsoft Yahei"/>
              <a:cs typeface="Microsoft Yahei"/>
              <a:sym typeface="Microsoft Yahei"/>
            </a:endParaRPr>
          </a:p>
          <a:p>
            <a:pPr marL="0" lvl="0" indent="0" algn="l" rtl="0">
              <a:lnSpc>
                <a:spcPct val="115000"/>
              </a:lnSpc>
              <a:spcBef>
                <a:spcPts val="1200"/>
              </a:spcBef>
              <a:spcAft>
                <a:spcPts val="0"/>
              </a:spcAft>
              <a:buClr>
                <a:schemeClr val="dk1"/>
              </a:buClr>
              <a:buSzPts val="1100"/>
              <a:buFont typeface="Arial"/>
              <a:buNone/>
            </a:pPr>
            <a:r>
              <a:rPr lang="ko" sz="1700">
                <a:solidFill>
                  <a:schemeClr val="dk1"/>
                </a:solidFill>
                <a:highlight>
                  <a:srgbClr val="FDFDFD"/>
                </a:highlight>
                <a:latin typeface="Microsoft Yahei"/>
                <a:ea typeface="Microsoft Yahei"/>
                <a:cs typeface="Microsoft Yahei"/>
                <a:sym typeface="Microsoft Yahei"/>
              </a:rPr>
              <a:t>Convolution Layer, Pooling Layer, Fully Connected Layer, Softmax Layer</a:t>
            </a:r>
            <a:endParaRPr sz="1700">
              <a:solidFill>
                <a:schemeClr val="dk1"/>
              </a:solidFill>
              <a:highlight>
                <a:srgbClr val="FDFDFD"/>
              </a:highlight>
              <a:latin typeface="Microsoft Yahei"/>
              <a:ea typeface="Microsoft Yahei"/>
              <a:cs typeface="Microsoft Yahei"/>
              <a:sym typeface="Microsoft Yahei"/>
            </a:endParaRPr>
          </a:p>
          <a:p>
            <a:pPr marL="0" lvl="0" indent="0" algn="l" rtl="0">
              <a:spcBef>
                <a:spcPts val="0"/>
              </a:spcBef>
              <a:spcAft>
                <a:spcPts val="0"/>
              </a:spcAft>
              <a:buNone/>
            </a:pPr>
            <a:endParaRPr sz="1700">
              <a:solidFill>
                <a:schemeClr val="dk1"/>
              </a:solidFill>
              <a:highlight>
                <a:srgbClr val="FDFDFD"/>
              </a:highlight>
              <a:latin typeface="Microsoft Yahei"/>
              <a:ea typeface="Microsoft Yahei"/>
              <a:cs typeface="Microsoft Yahei"/>
              <a:sym typeface="Microsoft Yahei"/>
            </a:endParaRPr>
          </a:p>
          <a:p>
            <a:pPr marL="0" lvl="0" indent="0" algn="l" rtl="0">
              <a:spcBef>
                <a:spcPts val="1200"/>
              </a:spcBef>
              <a:spcAft>
                <a:spcPts val="1200"/>
              </a:spcAft>
              <a:buNone/>
            </a:pPr>
            <a:endParaRPr sz="2050">
              <a:solidFill>
                <a:schemeClr val="dk1"/>
              </a:solidFill>
              <a:highlight>
                <a:srgbClr val="FDFDFD"/>
              </a:highlight>
              <a:latin typeface="Microsoft Yahei"/>
              <a:ea typeface="Microsoft Yahei"/>
              <a:cs typeface="Microsoft Yahei"/>
              <a:sym typeface="Microsoft Yahei"/>
            </a:endParaRPr>
          </a:p>
        </p:txBody>
      </p:sp>
      <p:pic>
        <p:nvPicPr>
          <p:cNvPr id="109" name="Google Shape;109;p20"/>
          <p:cNvPicPr preferRelativeResize="0"/>
          <p:nvPr/>
        </p:nvPicPr>
        <p:blipFill>
          <a:blip r:embed="rId3">
            <a:alphaModFix/>
          </a:blip>
          <a:stretch>
            <a:fillRect/>
          </a:stretch>
        </p:blipFill>
        <p:spPr>
          <a:xfrm>
            <a:off x="1148838" y="1170125"/>
            <a:ext cx="6588916" cy="22536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ko"/>
              <a:t>Convolutional Neural Network - Convolution Layer</a:t>
            </a:r>
            <a:endParaRPr/>
          </a:p>
        </p:txBody>
      </p:sp>
      <p:sp>
        <p:nvSpPr>
          <p:cNvPr id="115" name="Google Shape;115;p21"/>
          <p:cNvSpPr txBox="1">
            <a:spLocks noGrp="1"/>
          </p:cNvSpPr>
          <p:nvPr>
            <p:ph type="body" idx="1"/>
          </p:nvPr>
        </p:nvSpPr>
        <p:spPr>
          <a:xfrm>
            <a:off x="4793550" y="1208450"/>
            <a:ext cx="4038900" cy="3582900"/>
          </a:xfrm>
          <a:prstGeom prst="rect">
            <a:avLst/>
          </a:prstGeom>
        </p:spPr>
        <p:txBody>
          <a:bodyPr spcFirstLastPara="1" wrap="square" lIns="91425" tIns="91425" rIns="91425" bIns="91425" anchor="t" anchorCtr="0">
            <a:normAutofit/>
          </a:bodyPr>
          <a:lstStyle/>
          <a:p>
            <a:pPr marL="0" lvl="0" indent="0" algn="l" rtl="0">
              <a:lnSpc>
                <a:spcPct val="138000"/>
              </a:lnSpc>
              <a:spcBef>
                <a:spcPts val="0"/>
              </a:spcBef>
              <a:spcAft>
                <a:spcPts val="0"/>
              </a:spcAft>
              <a:buNone/>
            </a:pPr>
            <a:endParaRPr sz="1350">
              <a:solidFill>
                <a:schemeClr val="dk1"/>
              </a:solidFill>
              <a:highlight>
                <a:srgbClr val="FDFDFD"/>
              </a:highlight>
              <a:latin typeface="Microsoft Yahei"/>
              <a:ea typeface="Microsoft Yahei"/>
              <a:cs typeface="Microsoft Yahei"/>
              <a:sym typeface="Microsoft Yahei"/>
            </a:endParaRPr>
          </a:p>
          <a:p>
            <a:pPr marL="0" lvl="0" indent="0" algn="l" rtl="0">
              <a:lnSpc>
                <a:spcPct val="138000"/>
              </a:lnSpc>
              <a:spcBef>
                <a:spcPts val="0"/>
              </a:spcBef>
              <a:spcAft>
                <a:spcPts val="0"/>
              </a:spcAft>
              <a:buNone/>
            </a:pPr>
            <a:endParaRPr sz="1350">
              <a:solidFill>
                <a:schemeClr val="dk1"/>
              </a:solidFill>
              <a:highlight>
                <a:srgbClr val="FDFDFD"/>
              </a:highlight>
              <a:latin typeface="Microsoft Yahei"/>
              <a:ea typeface="Microsoft Yahei"/>
              <a:cs typeface="Microsoft Yahei"/>
              <a:sym typeface="Microsoft Yahei"/>
            </a:endParaRPr>
          </a:p>
          <a:p>
            <a:pPr marL="0" lvl="0" indent="0" algn="l" rtl="0">
              <a:lnSpc>
                <a:spcPct val="138000"/>
              </a:lnSpc>
              <a:spcBef>
                <a:spcPts val="0"/>
              </a:spcBef>
              <a:spcAft>
                <a:spcPts val="0"/>
              </a:spcAft>
              <a:buNone/>
            </a:pPr>
            <a:endParaRPr sz="1350">
              <a:solidFill>
                <a:schemeClr val="dk1"/>
              </a:solidFill>
              <a:highlight>
                <a:srgbClr val="FDFDFD"/>
              </a:highlight>
              <a:latin typeface="Microsoft Yahei"/>
              <a:ea typeface="Microsoft Yahei"/>
              <a:cs typeface="Microsoft Yahei"/>
              <a:sym typeface="Microsoft Yahei"/>
            </a:endParaRPr>
          </a:p>
          <a:p>
            <a:pPr marL="0" lvl="0" indent="0" algn="l" rtl="0">
              <a:lnSpc>
                <a:spcPct val="138000"/>
              </a:lnSpc>
              <a:spcBef>
                <a:spcPts val="0"/>
              </a:spcBef>
              <a:spcAft>
                <a:spcPts val="0"/>
              </a:spcAft>
              <a:buNone/>
            </a:pPr>
            <a:endParaRPr sz="1350">
              <a:solidFill>
                <a:schemeClr val="dk1"/>
              </a:solidFill>
              <a:highlight>
                <a:srgbClr val="FDFDFD"/>
              </a:highlight>
              <a:latin typeface="Microsoft Yahei"/>
              <a:ea typeface="Microsoft Yahei"/>
              <a:cs typeface="Microsoft Yahei"/>
              <a:sym typeface="Microsoft Yahei"/>
            </a:endParaRPr>
          </a:p>
          <a:p>
            <a:pPr marL="0" lvl="0" indent="0" algn="l" rtl="0">
              <a:lnSpc>
                <a:spcPct val="138000"/>
              </a:lnSpc>
              <a:spcBef>
                <a:spcPts val="0"/>
              </a:spcBef>
              <a:spcAft>
                <a:spcPts val="0"/>
              </a:spcAft>
              <a:buNone/>
            </a:pPr>
            <a:endParaRPr sz="1350">
              <a:solidFill>
                <a:schemeClr val="dk1"/>
              </a:solidFill>
              <a:highlight>
                <a:srgbClr val="FDFDFD"/>
              </a:highlight>
              <a:latin typeface="Microsoft Yahei"/>
              <a:ea typeface="Microsoft Yahei"/>
              <a:cs typeface="Microsoft Yahei"/>
              <a:sym typeface="Microsoft Yahei"/>
            </a:endParaRPr>
          </a:p>
          <a:p>
            <a:pPr marL="0" lvl="0" indent="0" algn="l" rtl="0">
              <a:lnSpc>
                <a:spcPct val="138000"/>
              </a:lnSpc>
              <a:spcBef>
                <a:spcPts val="0"/>
              </a:spcBef>
              <a:spcAft>
                <a:spcPts val="0"/>
              </a:spcAft>
              <a:buClr>
                <a:schemeClr val="dk1"/>
              </a:buClr>
              <a:buSzPts val="1100"/>
              <a:buFont typeface="Arial"/>
              <a:buNone/>
            </a:pPr>
            <a:r>
              <a:rPr lang="ko" sz="1350">
                <a:solidFill>
                  <a:schemeClr val="dk1"/>
                </a:solidFill>
                <a:highlight>
                  <a:srgbClr val="FDFDFD"/>
                </a:highlight>
                <a:latin typeface="Microsoft Yahei"/>
                <a:ea typeface="Microsoft Yahei"/>
                <a:cs typeface="Microsoft Yahei"/>
                <a:sym typeface="Microsoft Yahei"/>
              </a:rPr>
              <a:t>Filter exists as many channels in the image, apply a filter to each channel to create an output image</a:t>
            </a:r>
            <a:endParaRPr sz="1350">
              <a:solidFill>
                <a:schemeClr val="dk1"/>
              </a:solidFill>
              <a:highlight>
                <a:srgbClr val="FDFDFD"/>
              </a:highlight>
              <a:latin typeface="Microsoft Yahei"/>
              <a:ea typeface="Microsoft Yahei"/>
              <a:cs typeface="Microsoft Yahei"/>
              <a:sym typeface="Microsoft Yahei"/>
            </a:endParaRPr>
          </a:p>
          <a:p>
            <a:pPr marL="0" lvl="0" indent="0" algn="l" rtl="0">
              <a:spcBef>
                <a:spcPts val="0"/>
              </a:spcBef>
              <a:spcAft>
                <a:spcPts val="1200"/>
              </a:spcAft>
              <a:buNone/>
            </a:pPr>
            <a:endParaRPr/>
          </a:p>
        </p:txBody>
      </p:sp>
      <p:pic>
        <p:nvPicPr>
          <p:cNvPr id="116" name="Google Shape;116;p21"/>
          <p:cNvPicPr preferRelativeResize="0"/>
          <p:nvPr/>
        </p:nvPicPr>
        <p:blipFill>
          <a:blip r:embed="rId3">
            <a:alphaModFix/>
          </a:blip>
          <a:stretch>
            <a:fillRect/>
          </a:stretch>
        </p:blipFill>
        <p:spPr>
          <a:xfrm>
            <a:off x="311700" y="1580575"/>
            <a:ext cx="3910501" cy="1360025"/>
          </a:xfrm>
          <a:prstGeom prst="rect">
            <a:avLst/>
          </a:prstGeom>
          <a:noFill/>
          <a:ln>
            <a:noFill/>
          </a:ln>
        </p:spPr>
      </p:pic>
      <p:pic>
        <p:nvPicPr>
          <p:cNvPr id="117" name="Google Shape;117;p21"/>
          <p:cNvPicPr preferRelativeResize="0"/>
          <p:nvPr/>
        </p:nvPicPr>
        <p:blipFill>
          <a:blip r:embed="rId4">
            <a:alphaModFix/>
          </a:blip>
          <a:stretch>
            <a:fillRect/>
          </a:stretch>
        </p:blipFill>
        <p:spPr>
          <a:xfrm>
            <a:off x="311700" y="3273899"/>
            <a:ext cx="4390723" cy="1517400"/>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TotalTime>
  <Words>1153</Words>
  <Application>Microsoft Office PowerPoint</Application>
  <PresentationFormat>화면 슬라이드 쇼(16:9)</PresentationFormat>
  <Paragraphs>162</Paragraphs>
  <Slides>41</Slides>
  <Notes>40</Notes>
  <HiddenSlides>0</HiddenSlides>
  <MMClips>2</MMClips>
  <ScaleCrop>false</ScaleCrop>
  <HeadingPairs>
    <vt:vector size="6" baseType="variant">
      <vt:variant>
        <vt:lpstr>사용한 글꼴</vt:lpstr>
      </vt:variant>
      <vt:variant>
        <vt:i4>3</vt:i4>
      </vt:variant>
      <vt:variant>
        <vt:lpstr>테마</vt:lpstr>
      </vt:variant>
      <vt:variant>
        <vt:i4>1</vt:i4>
      </vt:variant>
      <vt:variant>
        <vt:lpstr>슬라이드 제목</vt:lpstr>
      </vt:variant>
      <vt:variant>
        <vt:i4>41</vt:i4>
      </vt:variant>
    </vt:vector>
  </HeadingPairs>
  <TitlesOfParts>
    <vt:vector size="45" baseType="lpstr">
      <vt:lpstr>Microsoft Yahei</vt:lpstr>
      <vt:lpstr>Arial</vt:lpstr>
      <vt:lpstr>Courier New</vt:lpstr>
      <vt:lpstr>Simple Light</vt:lpstr>
      <vt:lpstr>Captcha Cracker</vt:lpstr>
      <vt:lpstr>PowerPoint 프레젠테이션</vt:lpstr>
      <vt:lpstr>Captcha</vt:lpstr>
      <vt:lpstr>Captcha</vt:lpstr>
      <vt:lpstr>text captcha</vt:lpstr>
      <vt:lpstr>Captcha cracker</vt:lpstr>
      <vt:lpstr>Optical Character Recognition</vt:lpstr>
      <vt:lpstr>Convolutional Neural Network</vt:lpstr>
      <vt:lpstr>Convolutional Neural Network - Convolution Layer</vt:lpstr>
      <vt:lpstr>Convolutional Neural Network - Convolution Layer</vt:lpstr>
      <vt:lpstr>Convolutional Neural Network - Pooling Layer</vt:lpstr>
      <vt:lpstr>Convolutional Neural Network - Max Pooling</vt:lpstr>
      <vt:lpstr>Convolutional Neural Network - Fully Connected Layer</vt:lpstr>
      <vt:lpstr>Convolutional Neural Network - Softmax Layer</vt:lpstr>
      <vt:lpstr>Convolutional Neural Network</vt:lpstr>
      <vt:lpstr>Long-Short Term Memory</vt:lpstr>
      <vt:lpstr>Long-Short Term Memory</vt:lpstr>
      <vt:lpstr>Long-Short Term Memory - Forget Gate Layer</vt:lpstr>
      <vt:lpstr>Long-Short Term Memory - Input Gate Layer</vt:lpstr>
      <vt:lpstr>Long-Short Term Memory - Cell State Update</vt:lpstr>
      <vt:lpstr>Long-Short Term Memory - Output Gate Layer</vt:lpstr>
      <vt:lpstr>Connectionist Temporal Classification Loss</vt:lpstr>
      <vt:lpstr>Connectionist Temporal Classification Loss</vt:lpstr>
      <vt:lpstr>Result - Training &amp; Validation</vt:lpstr>
      <vt:lpstr>Result - Training &amp; Validation </vt:lpstr>
      <vt:lpstr>Result - Training &amp; Validation </vt:lpstr>
      <vt:lpstr>Result - Existed model Test  </vt:lpstr>
      <vt:lpstr>Result - Existed model Test </vt:lpstr>
      <vt:lpstr>Limitation</vt:lpstr>
      <vt:lpstr>Result - model</vt:lpstr>
      <vt:lpstr>Result - Test</vt:lpstr>
      <vt:lpstr>Result - Test</vt:lpstr>
      <vt:lpstr>Limitation </vt:lpstr>
      <vt:lpstr>Result - model comparison &amp; analysis</vt:lpstr>
      <vt:lpstr>Limitation - application in actual site</vt:lpstr>
      <vt:lpstr>Limitation - application in actual site</vt:lpstr>
      <vt:lpstr>Limitation - application in actual site</vt:lpstr>
      <vt:lpstr>Demo - Application in Actual Site</vt:lpstr>
      <vt:lpstr>PowerPoint 프레젠테이션</vt:lpstr>
      <vt:lpstr>References</vt:lpstr>
      <vt:lpstr>PowerPoint 프레젠테이션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Captcha Cracker</dc:title>
  <cp:lastModifiedBy>이찬규</cp:lastModifiedBy>
  <cp:revision>2</cp:revision>
  <dcterms:modified xsi:type="dcterms:W3CDTF">2023-05-29T13:51:08Z</dcterms:modified>
</cp:coreProperties>
</file>